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48" r:id="rId1"/>
  </p:sldMasterIdLst>
  <p:notesMasterIdLst>
    <p:notesMasterId r:id="rId20"/>
  </p:notesMasterIdLst>
  <p:handoutMasterIdLst>
    <p:handoutMasterId r:id="rId21"/>
  </p:handoutMasterIdLst>
  <p:sldIdLst>
    <p:sldId id="282" r:id="rId2"/>
    <p:sldId id="288" r:id="rId3"/>
    <p:sldId id="286" r:id="rId4"/>
    <p:sldId id="284" r:id="rId5"/>
    <p:sldId id="259" r:id="rId6"/>
    <p:sldId id="273" r:id="rId7"/>
    <p:sldId id="287" r:id="rId8"/>
    <p:sldId id="274" r:id="rId9"/>
    <p:sldId id="258" r:id="rId10"/>
    <p:sldId id="267" r:id="rId11"/>
    <p:sldId id="265" r:id="rId12"/>
    <p:sldId id="268" r:id="rId13"/>
    <p:sldId id="269" r:id="rId14"/>
    <p:sldId id="276" r:id="rId15"/>
    <p:sldId id="272" r:id="rId16"/>
    <p:sldId id="291" r:id="rId17"/>
    <p:sldId id="289" r:id="rId18"/>
    <p:sldId id="292" r:id="rId19"/>
  </p:sldIdLst>
  <p:sldSz cx="9144000" cy="6858000" type="screen4x3"/>
  <p:notesSz cx="7315200" cy="96012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949" autoAdjust="0"/>
    <p:restoredTop sz="91667" autoAdjust="0"/>
  </p:normalViewPr>
  <p:slideViewPr>
    <p:cSldViewPr>
      <p:cViewPr>
        <p:scale>
          <a:sx n="76" d="100"/>
          <a:sy n="76" d="100"/>
        </p:scale>
        <p:origin x="-1840" y="-8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810" cy="479733"/>
          </a:xfrm>
          <a:prstGeom prst="rect">
            <a:avLst/>
          </a:prstGeom>
        </p:spPr>
        <p:txBody>
          <a:bodyPr vert="horz" lIns="94704" tIns="47352" rIns="94704" bIns="47352" rtlCol="0"/>
          <a:lstStyle>
            <a:lvl1pPr algn="l">
              <a:defRPr sz="1200"/>
            </a:lvl1pPr>
          </a:lstStyle>
          <a:p>
            <a:endParaRPr lang="en-US"/>
          </a:p>
        </p:txBody>
      </p:sp>
      <p:sp>
        <p:nvSpPr>
          <p:cNvPr id="3" name="Date Placeholder 2"/>
          <p:cNvSpPr>
            <a:spLocks noGrp="1"/>
          </p:cNvSpPr>
          <p:nvPr>
            <p:ph type="dt" sz="quarter" idx="1"/>
          </p:nvPr>
        </p:nvSpPr>
        <p:spPr>
          <a:xfrm>
            <a:off x="4143737" y="0"/>
            <a:ext cx="3169810" cy="479733"/>
          </a:xfrm>
          <a:prstGeom prst="rect">
            <a:avLst/>
          </a:prstGeom>
        </p:spPr>
        <p:txBody>
          <a:bodyPr vert="horz" lIns="94704" tIns="47352" rIns="94704" bIns="47352" rtlCol="0"/>
          <a:lstStyle>
            <a:lvl1pPr algn="r">
              <a:defRPr sz="1200"/>
            </a:lvl1pPr>
          </a:lstStyle>
          <a:p>
            <a:fld id="{DEF18DE3-FCE0-4B1A-8BF6-74695781ABF3}" type="datetimeFigureOut">
              <a:rPr lang="en-US" smtClean="0"/>
              <a:pPr/>
              <a:t>9/30/15</a:t>
            </a:fld>
            <a:endParaRPr lang="en-US"/>
          </a:p>
        </p:txBody>
      </p:sp>
      <p:sp>
        <p:nvSpPr>
          <p:cNvPr id="4" name="Footer Placeholder 3"/>
          <p:cNvSpPr>
            <a:spLocks noGrp="1"/>
          </p:cNvSpPr>
          <p:nvPr>
            <p:ph type="ftr" sz="quarter" idx="2"/>
          </p:nvPr>
        </p:nvSpPr>
        <p:spPr>
          <a:xfrm>
            <a:off x="0" y="9119830"/>
            <a:ext cx="3169810" cy="479733"/>
          </a:xfrm>
          <a:prstGeom prst="rect">
            <a:avLst/>
          </a:prstGeom>
        </p:spPr>
        <p:txBody>
          <a:bodyPr vert="horz" lIns="94704" tIns="47352" rIns="94704" bIns="47352" rtlCol="0" anchor="b"/>
          <a:lstStyle>
            <a:lvl1pPr algn="l">
              <a:defRPr sz="1200"/>
            </a:lvl1pPr>
          </a:lstStyle>
          <a:p>
            <a:endParaRPr lang="en-US"/>
          </a:p>
        </p:txBody>
      </p:sp>
      <p:sp>
        <p:nvSpPr>
          <p:cNvPr id="5" name="Slide Number Placeholder 4"/>
          <p:cNvSpPr>
            <a:spLocks noGrp="1"/>
          </p:cNvSpPr>
          <p:nvPr>
            <p:ph type="sldNum" sz="quarter" idx="3"/>
          </p:nvPr>
        </p:nvSpPr>
        <p:spPr>
          <a:xfrm>
            <a:off x="4143737" y="9119830"/>
            <a:ext cx="3169810" cy="479733"/>
          </a:xfrm>
          <a:prstGeom prst="rect">
            <a:avLst/>
          </a:prstGeom>
        </p:spPr>
        <p:txBody>
          <a:bodyPr vert="horz" lIns="94704" tIns="47352" rIns="94704" bIns="47352" rtlCol="0" anchor="b"/>
          <a:lstStyle>
            <a:lvl1pPr algn="r">
              <a:defRPr sz="1200"/>
            </a:lvl1pPr>
          </a:lstStyle>
          <a:p>
            <a:fld id="{06A51222-1A3C-43B8-9099-5A59A760C6F2}" type="slidenum">
              <a:rPr lang="en-US" smtClean="0"/>
              <a:pPr/>
              <a:t>‹#›</a:t>
            </a:fld>
            <a:endParaRPr lang="en-US"/>
          </a:p>
        </p:txBody>
      </p:sp>
    </p:spTree>
    <p:extLst>
      <p:ext uri="{BB962C8B-B14F-4D97-AF65-F5344CB8AC3E}">
        <p14:creationId xmlns:p14="http://schemas.microsoft.com/office/powerpoint/2010/main" val="4289824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810" cy="479733"/>
          </a:xfrm>
          <a:prstGeom prst="rect">
            <a:avLst/>
          </a:prstGeom>
        </p:spPr>
        <p:txBody>
          <a:bodyPr vert="horz" lIns="94704" tIns="47352" rIns="94704" bIns="47352" rtlCol="0"/>
          <a:lstStyle>
            <a:lvl1pPr algn="l">
              <a:defRPr sz="1200"/>
            </a:lvl1pPr>
          </a:lstStyle>
          <a:p>
            <a:endParaRPr lang="en-US"/>
          </a:p>
        </p:txBody>
      </p:sp>
      <p:sp>
        <p:nvSpPr>
          <p:cNvPr id="3" name="Date Placeholder 2"/>
          <p:cNvSpPr>
            <a:spLocks noGrp="1"/>
          </p:cNvSpPr>
          <p:nvPr>
            <p:ph type="dt" idx="1"/>
          </p:nvPr>
        </p:nvSpPr>
        <p:spPr>
          <a:xfrm>
            <a:off x="4143737" y="0"/>
            <a:ext cx="3169810" cy="479733"/>
          </a:xfrm>
          <a:prstGeom prst="rect">
            <a:avLst/>
          </a:prstGeom>
        </p:spPr>
        <p:txBody>
          <a:bodyPr vert="horz" lIns="94704" tIns="47352" rIns="94704" bIns="47352" rtlCol="0"/>
          <a:lstStyle>
            <a:lvl1pPr algn="r">
              <a:defRPr sz="1200"/>
            </a:lvl1pPr>
          </a:lstStyle>
          <a:p>
            <a:fld id="{EC0A31AA-8115-447C-8C27-42C5C26B05F9}" type="datetimeFigureOut">
              <a:rPr lang="en-US" smtClean="0"/>
              <a:pPr/>
              <a:t>9/30/15</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4704" tIns="47352" rIns="94704" bIns="47352" rtlCol="0" anchor="ctr"/>
          <a:lstStyle/>
          <a:p>
            <a:endParaRPr lang="en-US"/>
          </a:p>
        </p:txBody>
      </p:sp>
      <p:sp>
        <p:nvSpPr>
          <p:cNvPr id="5" name="Notes Placeholder 4"/>
          <p:cNvSpPr>
            <a:spLocks noGrp="1"/>
          </p:cNvSpPr>
          <p:nvPr>
            <p:ph type="body" sz="quarter" idx="3"/>
          </p:nvPr>
        </p:nvSpPr>
        <p:spPr>
          <a:xfrm>
            <a:off x="730859" y="4559916"/>
            <a:ext cx="5853483" cy="4320867"/>
          </a:xfrm>
          <a:prstGeom prst="rect">
            <a:avLst/>
          </a:prstGeom>
        </p:spPr>
        <p:txBody>
          <a:bodyPr vert="horz" lIns="94704" tIns="47352" rIns="94704" bIns="4735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830"/>
            <a:ext cx="3169810" cy="479733"/>
          </a:xfrm>
          <a:prstGeom prst="rect">
            <a:avLst/>
          </a:prstGeom>
        </p:spPr>
        <p:txBody>
          <a:bodyPr vert="horz" lIns="94704" tIns="47352" rIns="94704" bIns="47352" rtlCol="0" anchor="b"/>
          <a:lstStyle>
            <a:lvl1pPr algn="l">
              <a:defRPr sz="1200"/>
            </a:lvl1pPr>
          </a:lstStyle>
          <a:p>
            <a:endParaRPr lang="en-US"/>
          </a:p>
        </p:txBody>
      </p:sp>
      <p:sp>
        <p:nvSpPr>
          <p:cNvPr id="7" name="Slide Number Placeholder 6"/>
          <p:cNvSpPr>
            <a:spLocks noGrp="1"/>
          </p:cNvSpPr>
          <p:nvPr>
            <p:ph type="sldNum" sz="quarter" idx="5"/>
          </p:nvPr>
        </p:nvSpPr>
        <p:spPr>
          <a:xfrm>
            <a:off x="4143737" y="9119830"/>
            <a:ext cx="3169810" cy="479733"/>
          </a:xfrm>
          <a:prstGeom prst="rect">
            <a:avLst/>
          </a:prstGeom>
        </p:spPr>
        <p:txBody>
          <a:bodyPr vert="horz" lIns="94704" tIns="47352" rIns="94704" bIns="47352" rtlCol="0" anchor="b"/>
          <a:lstStyle>
            <a:lvl1pPr algn="r">
              <a:defRPr sz="1200"/>
            </a:lvl1pPr>
          </a:lstStyle>
          <a:p>
            <a:fld id="{16A549C4-7373-49FD-8AEE-4C6156CB93B8}" type="slidenum">
              <a:rPr lang="en-US" smtClean="0"/>
              <a:pPr/>
              <a:t>‹#›</a:t>
            </a:fld>
            <a:endParaRPr lang="en-US"/>
          </a:p>
        </p:txBody>
      </p:sp>
    </p:spTree>
    <p:extLst>
      <p:ext uri="{BB962C8B-B14F-4D97-AF65-F5344CB8AC3E}">
        <p14:creationId xmlns:p14="http://schemas.microsoft.com/office/powerpoint/2010/main" val="1961698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Gives students background information </a:t>
            </a:r>
            <a:endParaRPr lang="en-US" dirty="0"/>
          </a:p>
        </p:txBody>
      </p:sp>
      <p:sp>
        <p:nvSpPr>
          <p:cNvPr id="4" name="Slide Number Placeholder 3"/>
          <p:cNvSpPr>
            <a:spLocks noGrp="1"/>
          </p:cNvSpPr>
          <p:nvPr>
            <p:ph type="sldNum" sz="quarter" idx="10"/>
          </p:nvPr>
        </p:nvSpPr>
        <p:spPr/>
        <p:txBody>
          <a:bodyPr/>
          <a:lstStyle/>
          <a:p>
            <a:fld id="{16A549C4-7373-49FD-8AEE-4C6156CB93B8}" type="slidenum">
              <a:rPr lang="en-US" smtClean="0"/>
              <a:pPr/>
              <a:t>3</a:t>
            </a:fld>
            <a:endParaRPr lang="en-US"/>
          </a:p>
        </p:txBody>
      </p:sp>
    </p:spTree>
    <p:extLst>
      <p:ext uri="{BB962C8B-B14F-4D97-AF65-F5344CB8AC3E}">
        <p14:creationId xmlns:p14="http://schemas.microsoft.com/office/powerpoint/2010/main" val="29248505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Similar to “prejudice”</a:t>
            </a:r>
          </a:p>
          <a:p>
            <a:r>
              <a:rPr lang="en-US" dirty="0" smtClean="0"/>
              <a:t>At</a:t>
            </a:r>
            <a:r>
              <a:rPr lang="en-US" baseline="0" dirty="0" smtClean="0"/>
              <a:t> times bias has no basis in fact or reality</a:t>
            </a:r>
          </a:p>
          <a:p>
            <a:r>
              <a:rPr lang="en-US" baseline="0" dirty="0" smtClean="0"/>
              <a:t>People aren’t always aware of their own bias – it will feel like “truth”</a:t>
            </a:r>
            <a:endParaRPr lang="en-US" dirty="0"/>
          </a:p>
        </p:txBody>
      </p:sp>
      <p:sp>
        <p:nvSpPr>
          <p:cNvPr id="4" name="Slide Number Placeholder 3"/>
          <p:cNvSpPr>
            <a:spLocks noGrp="1"/>
          </p:cNvSpPr>
          <p:nvPr>
            <p:ph type="sldNum" sz="quarter" idx="10"/>
          </p:nvPr>
        </p:nvSpPr>
        <p:spPr/>
        <p:txBody>
          <a:bodyPr/>
          <a:lstStyle/>
          <a:p>
            <a:fld id="{16A549C4-7373-49FD-8AEE-4C6156CB93B8}" type="slidenum">
              <a:rPr lang="en-US" smtClean="0"/>
              <a:pPr/>
              <a:t>10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Explain that the kitten is allowing its</a:t>
            </a:r>
            <a:r>
              <a:rPr lang="en-US" baseline="0" dirty="0" smtClean="0"/>
              <a:t> personal beliefs influence how it sees itself.  In this case that’s a positive thing but often beliefs/ opinions/ attitudes can be negative and can show a situation or idea in a negative light.</a:t>
            </a:r>
            <a:endParaRPr lang="en-US" dirty="0"/>
          </a:p>
        </p:txBody>
      </p:sp>
      <p:sp>
        <p:nvSpPr>
          <p:cNvPr id="4" name="Slide Number Placeholder 3"/>
          <p:cNvSpPr>
            <a:spLocks noGrp="1"/>
          </p:cNvSpPr>
          <p:nvPr>
            <p:ph type="sldNum" sz="quarter" idx="10"/>
          </p:nvPr>
        </p:nvSpPr>
        <p:spPr/>
        <p:txBody>
          <a:bodyPr/>
          <a:lstStyle/>
          <a:p>
            <a:fld id="{16A549C4-7373-49FD-8AEE-4C6156CB93B8}"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B6E6F108-F5F7-4246-9925-08647F7C3967}" type="datetimeFigureOut">
              <a:rPr lang="es-MX" smtClean="0"/>
              <a:pPr/>
              <a:t>9/30/15</a:t>
            </a:fld>
            <a:endParaRPr lang="es-MX"/>
          </a:p>
        </p:txBody>
      </p:sp>
      <p:sp>
        <p:nvSpPr>
          <p:cNvPr id="17" name="Footer Placeholder 16"/>
          <p:cNvSpPr>
            <a:spLocks noGrp="1"/>
          </p:cNvSpPr>
          <p:nvPr>
            <p:ph type="ftr" sz="quarter" idx="11"/>
          </p:nvPr>
        </p:nvSpPr>
        <p:spPr>
          <a:xfrm>
            <a:off x="5410200" y="4205288"/>
            <a:ext cx="1295400" cy="457200"/>
          </a:xfrm>
        </p:spPr>
        <p:txBody>
          <a:bodyPr/>
          <a:lstStyle/>
          <a:p>
            <a:endParaRPr lang="es-MX"/>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A59CCE5A-5064-4A38-9BCA-07448B1012A8}" type="slidenum">
              <a:rPr lang="es-MX" smtClean="0"/>
              <a:pPr/>
              <a:t>‹#›</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E6F108-F5F7-4246-9925-08647F7C3967}" type="datetimeFigureOut">
              <a:rPr lang="es-MX" smtClean="0"/>
              <a:pPr/>
              <a:t>9/30/15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59CCE5A-5064-4A38-9BCA-07448B1012A8}" type="slidenum">
              <a:rPr lang="es-MX" smtClean="0"/>
              <a:pPr/>
              <a:t>‹#›</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E6F108-F5F7-4246-9925-08647F7C3967}" type="datetimeFigureOut">
              <a:rPr lang="es-MX" smtClean="0"/>
              <a:pPr/>
              <a:t>9/30/15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59CCE5A-5064-4A38-9BCA-07448B1012A8}" type="slidenum">
              <a:rPr lang="es-MX" smtClean="0"/>
              <a:pPr/>
              <a:t>‹#›</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6E6F108-F5F7-4246-9925-08647F7C3967}" type="datetimeFigureOut">
              <a:rPr lang="es-MX" smtClean="0"/>
              <a:pPr/>
              <a:t>9/30/15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59CCE5A-5064-4A38-9BCA-07448B1012A8}" type="slidenum">
              <a:rPr lang="es-MX" smtClean="0"/>
              <a:pPr/>
              <a:t>‹#›</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6E6F108-F5F7-4246-9925-08647F7C3967}" type="datetimeFigureOut">
              <a:rPr lang="es-MX" smtClean="0"/>
              <a:pPr/>
              <a:t>9/30/15</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A59CCE5A-5064-4A38-9BCA-07448B1012A8}" type="slidenum">
              <a:rPr lang="es-MX" smtClean="0"/>
              <a:pPr/>
              <a:t>‹#›</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E6F108-F5F7-4246-9925-08647F7C3967}" type="datetimeFigureOut">
              <a:rPr lang="es-MX" smtClean="0"/>
              <a:pPr/>
              <a:t>9/30/15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59CCE5A-5064-4A38-9BCA-07448B1012A8}" type="slidenum">
              <a:rPr lang="es-MX" smtClean="0"/>
              <a:pPr/>
              <a:t>‹#›</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B6E6F108-F5F7-4246-9925-08647F7C3967}" type="datetimeFigureOut">
              <a:rPr lang="es-MX" smtClean="0"/>
              <a:pPr/>
              <a:t>9/30/15</a:t>
            </a:fld>
            <a:endParaRPr lang="es-MX"/>
          </a:p>
        </p:txBody>
      </p:sp>
      <p:sp>
        <p:nvSpPr>
          <p:cNvPr id="27" name="Slide Number Placeholder 26"/>
          <p:cNvSpPr>
            <a:spLocks noGrp="1"/>
          </p:cNvSpPr>
          <p:nvPr>
            <p:ph type="sldNum" sz="quarter" idx="11"/>
          </p:nvPr>
        </p:nvSpPr>
        <p:spPr/>
        <p:txBody>
          <a:bodyPr rtlCol="0"/>
          <a:lstStyle/>
          <a:p>
            <a:fld id="{A59CCE5A-5064-4A38-9BCA-07448B1012A8}" type="slidenum">
              <a:rPr lang="es-MX" smtClean="0"/>
              <a:pPr/>
              <a:t>‹#›</a:t>
            </a:fld>
            <a:endParaRPr lang="es-MX"/>
          </a:p>
        </p:txBody>
      </p:sp>
      <p:sp>
        <p:nvSpPr>
          <p:cNvPr id="28" name="Footer Placeholder 27"/>
          <p:cNvSpPr>
            <a:spLocks noGrp="1"/>
          </p:cNvSpPr>
          <p:nvPr>
            <p:ph type="ftr" sz="quarter" idx="12"/>
          </p:nvPr>
        </p:nvSpPr>
        <p:spPr/>
        <p:txBody>
          <a:bodyPr rtlCol="0"/>
          <a:lstStyle/>
          <a:p>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B6E6F108-F5F7-4246-9925-08647F7C3967}" type="datetimeFigureOut">
              <a:rPr lang="es-MX" smtClean="0"/>
              <a:pPr/>
              <a:t>9/30/15</a:t>
            </a:fld>
            <a:endParaRPr lang="es-MX"/>
          </a:p>
        </p:txBody>
      </p:sp>
      <p:sp>
        <p:nvSpPr>
          <p:cNvPr id="4" name="Footer Placeholder 3"/>
          <p:cNvSpPr>
            <a:spLocks noGrp="1"/>
          </p:cNvSpPr>
          <p:nvPr>
            <p:ph type="ftr" sz="quarter" idx="11"/>
          </p:nvPr>
        </p:nvSpPr>
        <p:spPr>
          <a:xfrm>
            <a:off x="5257800" y="612648"/>
            <a:ext cx="1325880" cy="457200"/>
          </a:xfrm>
        </p:spPr>
        <p:txBody>
          <a:bodyPr/>
          <a:lstStyle/>
          <a:p>
            <a:endParaRPr lang="es-MX"/>
          </a:p>
        </p:txBody>
      </p:sp>
      <p:sp>
        <p:nvSpPr>
          <p:cNvPr id="5" name="Slide Number Placeholder 4"/>
          <p:cNvSpPr>
            <a:spLocks noGrp="1"/>
          </p:cNvSpPr>
          <p:nvPr>
            <p:ph type="sldNum" sz="quarter" idx="12"/>
          </p:nvPr>
        </p:nvSpPr>
        <p:spPr>
          <a:xfrm>
            <a:off x="8174736" y="2272"/>
            <a:ext cx="762000" cy="365760"/>
          </a:xfrm>
        </p:spPr>
        <p:txBody>
          <a:bodyPr/>
          <a:lstStyle/>
          <a:p>
            <a:fld id="{A59CCE5A-5064-4A38-9BCA-07448B1012A8}" type="slidenum">
              <a:rPr lang="es-MX" smtClean="0"/>
              <a:pPr/>
              <a:t>‹#›</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E6F108-F5F7-4246-9925-08647F7C3967}" type="datetimeFigureOut">
              <a:rPr lang="es-MX" smtClean="0"/>
              <a:pPr/>
              <a:t>9/30/15</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A59CCE5A-5064-4A38-9BCA-07448B1012A8}" type="slidenum">
              <a:rPr lang="es-MX" smtClean="0"/>
              <a:pPr/>
              <a:t>‹#›</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6E6F108-F5F7-4246-9925-08647F7C3967}" type="datetimeFigureOut">
              <a:rPr lang="es-MX" smtClean="0"/>
              <a:pPr/>
              <a:t>9/30/15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59CCE5A-5064-4A38-9BCA-07448B1012A8}" type="slidenum">
              <a:rPr lang="es-MX" smtClean="0"/>
              <a:pPr/>
              <a:t>‹#›</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B6E6F108-F5F7-4246-9925-08647F7C3967}" type="datetimeFigureOut">
              <a:rPr lang="es-MX" smtClean="0"/>
              <a:pPr/>
              <a:t>9/30/15</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A59CCE5A-5064-4A38-9BCA-07448B1012A8}" type="slidenum">
              <a:rPr lang="es-MX" smtClean="0"/>
              <a:pPr/>
              <a:t>‹#›</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6E6F108-F5F7-4246-9925-08647F7C3967}" type="datetimeFigureOut">
              <a:rPr lang="es-MX" smtClean="0"/>
              <a:pPr/>
              <a:t>9/30/15</a:t>
            </a:fld>
            <a:endParaRPr lang="es-MX"/>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s-MX"/>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A59CCE5A-5064-4A38-9BCA-07448B1012A8}" type="slidenum">
              <a:rPr lang="es-MX" smtClean="0"/>
              <a:pPr/>
              <a:t>‹#›</a:t>
            </a:fld>
            <a:endParaRPr lang="es-MX"/>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5.jpeg"/><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gi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drive.google.com/file/d/0B22NDbSX8No9b0pLd0pQUzNNYXM/edit?usp=sharing"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openxmlformats.org/officeDocument/2006/relationships/image" Target="../media/image3.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a:t>
            </a:r>
            <a:r>
              <a:rPr lang="en-US" dirty="0" smtClean="0"/>
              <a:t>arm-up 9/8- RL8.1-Take out HW!</a:t>
            </a:r>
            <a:endParaRPr lang="en-US" dirty="0"/>
          </a:p>
        </p:txBody>
      </p:sp>
      <p:sp>
        <p:nvSpPr>
          <p:cNvPr id="7" name="Content Placeholder 6"/>
          <p:cNvSpPr>
            <a:spLocks noGrp="1"/>
          </p:cNvSpPr>
          <p:nvPr>
            <p:ph idx="1"/>
          </p:nvPr>
        </p:nvSpPr>
        <p:spPr/>
        <p:txBody>
          <a:bodyPr>
            <a:normAutofit fontScale="92500" lnSpcReduction="20000"/>
          </a:bodyPr>
          <a:lstStyle/>
          <a:p>
            <a:pPr marL="624078" indent="-514350">
              <a:buFont typeface="+mj-lt"/>
              <a:buAutoNum type="arabicPeriod"/>
            </a:pPr>
            <a:r>
              <a:rPr lang="en-US" dirty="0" smtClean="0"/>
              <a:t>On the next LEFT page in your notebook, make a prediction: According to the title, “The Scholarship Jacket” what do you predict the story will be about? </a:t>
            </a:r>
          </a:p>
          <a:p>
            <a:pPr marL="624078" indent="-514350">
              <a:buFont typeface="+mj-lt"/>
              <a:buAutoNum type="arabicPeriod"/>
            </a:pPr>
            <a:endParaRPr lang="en-US" dirty="0"/>
          </a:p>
          <a:p>
            <a:pPr marL="624078" indent="-514350">
              <a:buFont typeface="+mj-lt"/>
              <a:buAutoNum type="arabicPeriod"/>
            </a:pPr>
            <a:r>
              <a:rPr lang="en-US" dirty="0" smtClean="0"/>
              <a:t>Write down the following vocabulary words on a separate sheet </a:t>
            </a:r>
            <a:r>
              <a:rPr lang="en-US" smtClean="0"/>
              <a:t>of paper, so </a:t>
            </a:r>
            <a:r>
              <a:rPr lang="en-US" dirty="0" smtClean="0"/>
              <a:t>that you will use to make a foldable for homework: </a:t>
            </a:r>
            <a:r>
              <a:rPr lang="en-US" b="1" dirty="0" smtClean="0"/>
              <a:t>agile, dismay, falsify, despair, eavesdrop, vile</a:t>
            </a:r>
          </a:p>
          <a:p>
            <a:pPr marL="624078" indent="-514350">
              <a:buFont typeface="+mj-lt"/>
              <a:buAutoNum type="arabicPeriod"/>
            </a:pPr>
            <a:endParaRPr lang="en-US" dirty="0"/>
          </a:p>
          <a:p>
            <a:pPr marL="109728" indent="0">
              <a:buNone/>
            </a:pPr>
            <a:r>
              <a:rPr lang="en-US" b="1" u="sng" dirty="0" smtClean="0"/>
              <a:t>HOMEWORK: </a:t>
            </a:r>
            <a:r>
              <a:rPr lang="en-US" dirty="0" smtClean="0"/>
              <a:t>Create a foldable for the vocabulary words. If time permits, you may begin in class. </a:t>
            </a:r>
          </a:p>
          <a:p>
            <a:pPr marL="109728" indent="0">
              <a:buNone/>
            </a:pPr>
            <a:endParaRPr lang="en-US" dirty="0"/>
          </a:p>
          <a:p>
            <a:pPr marL="109728" indent="0">
              <a:buNone/>
            </a:pPr>
            <a:endParaRPr lang="en-US" dirty="0"/>
          </a:p>
        </p:txBody>
      </p:sp>
    </p:spTree>
    <p:extLst>
      <p:ext uri="{BB962C8B-B14F-4D97-AF65-F5344CB8AC3E}">
        <p14:creationId xmlns:p14="http://schemas.microsoft.com/office/powerpoint/2010/main" val="4704017"/>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60672" cy="1039427"/>
          </a:xfrm>
        </p:spPr>
        <p:txBody>
          <a:bodyPr/>
          <a:lstStyle/>
          <a:p>
            <a:r>
              <a:rPr lang="en-US" dirty="0" smtClean="0">
                <a:solidFill>
                  <a:schemeClr val="tx1"/>
                </a:solidFill>
                <a:latin typeface="+mn-lt"/>
              </a:rPr>
              <a:t>Bias</a:t>
            </a:r>
            <a:endParaRPr lang="es-MX" dirty="0">
              <a:solidFill>
                <a:schemeClr val="tx1"/>
              </a:solidFill>
              <a:latin typeface="+mn-lt"/>
            </a:endParaRPr>
          </a:p>
        </p:txBody>
      </p:sp>
      <p:sp>
        <p:nvSpPr>
          <p:cNvPr id="3" name="Content Placeholder 2"/>
          <p:cNvSpPr>
            <a:spLocks noGrp="1"/>
          </p:cNvSpPr>
          <p:nvPr>
            <p:ph idx="1"/>
          </p:nvPr>
        </p:nvSpPr>
        <p:spPr>
          <a:xfrm>
            <a:off x="76200" y="1070947"/>
            <a:ext cx="8229600" cy="4373563"/>
          </a:xfrm>
        </p:spPr>
        <p:txBody>
          <a:bodyPr>
            <a:normAutofit/>
          </a:bodyPr>
          <a:lstStyle/>
          <a:p>
            <a:pPr marL="109728" indent="0">
              <a:buNone/>
            </a:pPr>
            <a:r>
              <a:rPr lang="en-US" sz="3200" dirty="0" smtClean="0"/>
              <a:t>The preference or opinion that prevents one from approaching something with a neutral point of view.</a:t>
            </a:r>
            <a:endParaRPr lang="en-US" sz="3200" dirty="0"/>
          </a:p>
        </p:txBody>
      </p:sp>
      <p:sp>
        <p:nvSpPr>
          <p:cNvPr id="8" name="TextBox 7"/>
          <p:cNvSpPr txBox="1"/>
          <p:nvPr/>
        </p:nvSpPr>
        <p:spPr>
          <a:xfrm>
            <a:off x="4572000" y="2133600"/>
            <a:ext cx="4191000" cy="707886"/>
          </a:xfrm>
          <a:prstGeom prst="rect">
            <a:avLst/>
          </a:prstGeom>
          <a:noFill/>
          <a:ln>
            <a:solidFill>
              <a:srgbClr val="002060"/>
            </a:solidFill>
          </a:ln>
        </p:spPr>
        <p:txBody>
          <a:bodyPr wrap="square" rtlCol="0">
            <a:spAutoFit/>
          </a:bodyPr>
          <a:lstStyle/>
          <a:p>
            <a:r>
              <a:rPr lang="en-US" sz="2000" b="1" dirty="0" smtClean="0"/>
              <a:t>A good teacher will grade students fairly, with no </a:t>
            </a:r>
            <a:r>
              <a:rPr lang="en-US" sz="2000" b="1" i="1" dirty="0" smtClean="0"/>
              <a:t>bias</a:t>
            </a:r>
            <a:r>
              <a:rPr lang="en-US" sz="2000" dirty="0" smtClean="0"/>
              <a:t>.</a:t>
            </a:r>
            <a:endParaRPr lang="en-US" sz="2000" dirty="0"/>
          </a:p>
        </p:txBody>
      </p:sp>
      <p:pic>
        <p:nvPicPr>
          <p:cNvPr id="2050" name="Picture 2" descr="http://t3.gstatic.com/images?q=tbn:ANd9GcRUbcNRUoWIpbhaYI7d6p36dapVsY1K109tuZW0D4xdTlIL6HaTUg"/>
          <p:cNvPicPr>
            <a:picLocks noChangeAspect="1" noChangeArrowheads="1"/>
          </p:cNvPicPr>
          <p:nvPr/>
        </p:nvPicPr>
        <p:blipFill>
          <a:blip r:embed="rId3" cstate="print"/>
          <a:srcRect/>
          <a:stretch>
            <a:fillRect/>
          </a:stretch>
        </p:blipFill>
        <p:spPr bwMode="auto">
          <a:xfrm>
            <a:off x="380999" y="2971800"/>
            <a:ext cx="6400797" cy="3428999"/>
          </a:xfrm>
          <a:prstGeom prst="rect">
            <a:avLst/>
          </a:prstGeom>
          <a:noFill/>
        </p:spPr>
      </p:pic>
    </p:spTree>
    <p:extLst>
      <p:ext uri="{BB962C8B-B14F-4D97-AF65-F5344CB8AC3E}">
        <p14:creationId xmlns:p14="http://schemas.microsoft.com/office/powerpoint/2010/main" val="2935419236"/>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60672" cy="1039427"/>
          </a:xfrm>
        </p:spPr>
        <p:txBody>
          <a:bodyPr/>
          <a:lstStyle/>
          <a:p>
            <a:r>
              <a:rPr lang="en-US" dirty="0" smtClean="0">
                <a:solidFill>
                  <a:schemeClr val="tx1"/>
                </a:solidFill>
                <a:latin typeface="+mn-lt"/>
              </a:rPr>
              <a:t>Subjective</a:t>
            </a:r>
            <a:endParaRPr lang="es-MX" dirty="0">
              <a:solidFill>
                <a:schemeClr val="tx1"/>
              </a:solidFill>
              <a:latin typeface="+mn-lt"/>
            </a:endParaRPr>
          </a:p>
        </p:txBody>
      </p:sp>
      <p:sp>
        <p:nvSpPr>
          <p:cNvPr id="3" name="Content Placeholder 2"/>
          <p:cNvSpPr>
            <a:spLocks noGrp="1"/>
          </p:cNvSpPr>
          <p:nvPr>
            <p:ph idx="1"/>
          </p:nvPr>
        </p:nvSpPr>
        <p:spPr>
          <a:xfrm>
            <a:off x="76200" y="1070947"/>
            <a:ext cx="8229600" cy="4373563"/>
          </a:xfrm>
        </p:spPr>
        <p:txBody>
          <a:bodyPr>
            <a:normAutofit/>
          </a:bodyPr>
          <a:lstStyle/>
          <a:p>
            <a:r>
              <a:rPr lang="en-US" sz="3200" dirty="0" smtClean="0"/>
              <a:t>Allowing personal beliefs, opinions, and attitudes to influence writing or  interpretation.</a:t>
            </a:r>
            <a:endParaRPr lang="en-US" sz="3200" dirty="0"/>
          </a:p>
        </p:txBody>
      </p:sp>
      <p:pic>
        <p:nvPicPr>
          <p:cNvPr id="7" name="Picture 4" descr="http://ts1.mm.bing.net/th?id=H.4605700584311144&amp;pid=1.7&amp;w=165&amp;h=154&amp;c=7&amp;rs=1"/>
          <p:cNvPicPr>
            <a:picLocks noChangeAspect="1" noChangeArrowheads="1"/>
          </p:cNvPicPr>
          <p:nvPr/>
        </p:nvPicPr>
        <p:blipFill>
          <a:blip r:embed="rId3" cstate="print"/>
          <a:srcRect/>
          <a:stretch>
            <a:fillRect/>
          </a:stretch>
        </p:blipFill>
        <p:spPr bwMode="auto">
          <a:xfrm>
            <a:off x="1143000" y="3352800"/>
            <a:ext cx="2459477" cy="3124200"/>
          </a:xfrm>
          <a:prstGeom prst="rect">
            <a:avLst/>
          </a:prstGeom>
          <a:noFill/>
        </p:spPr>
      </p:pic>
      <p:sp>
        <p:nvSpPr>
          <p:cNvPr id="9" name="Cloud Callout 8"/>
          <p:cNvSpPr/>
          <p:nvPr/>
        </p:nvSpPr>
        <p:spPr>
          <a:xfrm>
            <a:off x="2667000" y="2667000"/>
            <a:ext cx="914400" cy="612648"/>
          </a:xfrm>
          <a:prstGeom prst="cloud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kitten and lion.jpg"/>
          <p:cNvPicPr>
            <a:picLocks noChangeAspect="1"/>
          </p:cNvPicPr>
          <p:nvPr/>
        </p:nvPicPr>
        <p:blipFill>
          <a:blip r:embed="rId4" cstate="print"/>
          <a:stretch>
            <a:fillRect/>
          </a:stretch>
        </p:blipFill>
        <p:spPr>
          <a:xfrm>
            <a:off x="5029200" y="3200400"/>
            <a:ext cx="3048000" cy="3229669"/>
          </a:xfrm>
          <a:prstGeom prst="rect">
            <a:avLst/>
          </a:prstGeom>
        </p:spPr>
      </p:pic>
    </p:spTree>
    <p:extLst>
      <p:ext uri="{BB962C8B-B14F-4D97-AF65-F5344CB8AC3E}">
        <p14:creationId xmlns:p14="http://schemas.microsoft.com/office/powerpoint/2010/main" val="293541923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60672" cy="1039427"/>
          </a:xfrm>
        </p:spPr>
        <p:txBody>
          <a:bodyPr/>
          <a:lstStyle/>
          <a:p>
            <a:r>
              <a:rPr lang="en-US" dirty="0" smtClean="0">
                <a:solidFill>
                  <a:schemeClr val="tx1"/>
                </a:solidFill>
                <a:latin typeface="+mn-lt"/>
              </a:rPr>
              <a:t>Objective</a:t>
            </a:r>
            <a:endParaRPr lang="es-MX" dirty="0">
              <a:solidFill>
                <a:schemeClr val="tx1"/>
              </a:solidFill>
              <a:latin typeface="+mn-lt"/>
            </a:endParaRPr>
          </a:p>
        </p:txBody>
      </p:sp>
      <p:sp>
        <p:nvSpPr>
          <p:cNvPr id="3" name="Content Placeholder 2"/>
          <p:cNvSpPr>
            <a:spLocks noGrp="1"/>
          </p:cNvSpPr>
          <p:nvPr>
            <p:ph idx="1"/>
          </p:nvPr>
        </p:nvSpPr>
        <p:spPr>
          <a:xfrm>
            <a:off x="76200" y="1070947"/>
            <a:ext cx="8229600" cy="5101253"/>
          </a:xfrm>
        </p:spPr>
        <p:txBody>
          <a:bodyPr/>
          <a:lstStyle/>
          <a:p>
            <a:r>
              <a:rPr lang="en-US" dirty="0" smtClean="0"/>
              <a:t> </a:t>
            </a:r>
            <a:r>
              <a:rPr lang="en-US" sz="2800" dirty="0" smtClean="0"/>
              <a:t>Real, factual, without bias</a:t>
            </a:r>
            <a:endParaRPr lang="en-US" sz="2800" dirty="0"/>
          </a:p>
        </p:txBody>
      </p:sp>
      <p:pic>
        <p:nvPicPr>
          <p:cNvPr id="7" name="Picture 6" descr="lady-justice-21.gif"/>
          <p:cNvPicPr>
            <a:picLocks noChangeAspect="1"/>
          </p:cNvPicPr>
          <p:nvPr/>
        </p:nvPicPr>
        <p:blipFill>
          <a:blip r:embed="rId2" cstate="print"/>
          <a:stretch>
            <a:fillRect/>
          </a:stretch>
        </p:blipFill>
        <p:spPr>
          <a:xfrm>
            <a:off x="1600200" y="1828800"/>
            <a:ext cx="2738782" cy="4724400"/>
          </a:xfrm>
          <a:prstGeom prst="rect">
            <a:avLst/>
          </a:prstGeom>
        </p:spPr>
      </p:pic>
      <p:sp>
        <p:nvSpPr>
          <p:cNvPr id="9" name="TextBox 8"/>
          <p:cNvSpPr txBox="1"/>
          <p:nvPr/>
        </p:nvSpPr>
        <p:spPr>
          <a:xfrm>
            <a:off x="5029200" y="2438400"/>
            <a:ext cx="3505200" cy="1323439"/>
          </a:xfrm>
          <a:prstGeom prst="rect">
            <a:avLst/>
          </a:prstGeom>
          <a:noFill/>
        </p:spPr>
        <p:txBody>
          <a:bodyPr wrap="square" rtlCol="0">
            <a:spAutoFit/>
          </a:bodyPr>
          <a:lstStyle/>
          <a:p>
            <a:r>
              <a:rPr lang="en-US" sz="2000" b="1" dirty="0" smtClean="0"/>
              <a:t>“Lady Justice” is blind and weighs evidence without using her personal opinions.</a:t>
            </a:r>
          </a:p>
        </p:txBody>
      </p:sp>
    </p:spTree>
    <p:extLst>
      <p:ext uri="{BB962C8B-B14F-4D97-AF65-F5344CB8AC3E}">
        <p14:creationId xmlns:p14="http://schemas.microsoft.com/office/powerpoint/2010/main" val="2935419236"/>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66800"/>
          </a:xfrm>
        </p:spPr>
        <p:txBody>
          <a:bodyPr>
            <a:normAutofit fontScale="90000"/>
          </a:bodyPr>
          <a:lstStyle/>
          <a:p>
            <a:r>
              <a:rPr lang="en-US" sz="3100" dirty="0" smtClean="0">
                <a:solidFill>
                  <a:schemeClr val="tx1"/>
                </a:solidFill>
                <a:latin typeface="+mn-lt"/>
              </a:rPr>
              <a:t>A closer look at…add these to your notes…</a:t>
            </a:r>
            <a:r>
              <a:rPr lang="en-US" dirty="0" smtClean="0">
                <a:solidFill>
                  <a:schemeClr val="tx1"/>
                </a:solidFill>
                <a:latin typeface="+mn-lt"/>
              </a:rPr>
              <a:t/>
            </a:r>
            <a:br>
              <a:rPr lang="en-US" dirty="0" smtClean="0">
                <a:solidFill>
                  <a:schemeClr val="tx1"/>
                </a:solidFill>
                <a:latin typeface="+mn-lt"/>
              </a:rPr>
            </a:br>
            <a:r>
              <a:rPr lang="en-US" dirty="0" smtClean="0">
                <a:solidFill>
                  <a:schemeClr val="tx1"/>
                </a:solidFill>
                <a:latin typeface="+mn-lt"/>
              </a:rPr>
              <a:t>		Objective vs. Subjective</a:t>
            </a:r>
            <a:endParaRPr lang="en-US" dirty="0">
              <a:solidFill>
                <a:schemeClr val="tx1"/>
              </a:solidFill>
              <a:latin typeface="+mn-lt"/>
            </a:endParaRPr>
          </a:p>
        </p:txBody>
      </p:sp>
      <p:sp>
        <p:nvSpPr>
          <p:cNvPr id="4" name="Content Placeholder 3"/>
          <p:cNvSpPr>
            <a:spLocks noGrp="1"/>
          </p:cNvSpPr>
          <p:nvPr>
            <p:ph sz="half" idx="1"/>
          </p:nvPr>
        </p:nvSpPr>
        <p:spPr/>
        <p:txBody>
          <a:bodyPr/>
          <a:lstStyle/>
          <a:p>
            <a:pPr>
              <a:buNone/>
            </a:pPr>
            <a:r>
              <a:rPr lang="en-US" sz="3200" dirty="0" smtClean="0"/>
              <a:t>Objective</a:t>
            </a:r>
          </a:p>
          <a:p>
            <a:r>
              <a:rPr lang="en-US" sz="2400" dirty="0" smtClean="0"/>
              <a:t>gives information without judgment or evaluation </a:t>
            </a:r>
          </a:p>
          <a:p>
            <a:r>
              <a:rPr lang="en-US" sz="2400" dirty="0" smtClean="0"/>
              <a:t>usually relies heavily on facts</a:t>
            </a:r>
          </a:p>
          <a:p>
            <a:r>
              <a:rPr lang="en-US" sz="2400" dirty="0" smtClean="0"/>
              <a:t>tells actual events that occurred, without stating more than can be inferred</a:t>
            </a:r>
          </a:p>
          <a:p>
            <a:endParaRPr lang="en-US" dirty="0"/>
          </a:p>
        </p:txBody>
      </p:sp>
      <p:sp>
        <p:nvSpPr>
          <p:cNvPr id="5" name="Content Placeholder 4"/>
          <p:cNvSpPr>
            <a:spLocks noGrp="1"/>
          </p:cNvSpPr>
          <p:nvPr>
            <p:ph sz="half" idx="2"/>
          </p:nvPr>
        </p:nvSpPr>
        <p:spPr/>
        <p:txBody>
          <a:bodyPr/>
          <a:lstStyle/>
          <a:p>
            <a:pPr>
              <a:buNone/>
            </a:pPr>
            <a:r>
              <a:rPr lang="en-US" sz="3200" dirty="0" smtClean="0"/>
              <a:t>Subjective</a:t>
            </a:r>
          </a:p>
          <a:p>
            <a:r>
              <a:rPr lang="en-US" sz="2400" dirty="0" smtClean="0"/>
              <a:t>includes personal view or opinion</a:t>
            </a:r>
          </a:p>
          <a:p>
            <a:r>
              <a:rPr lang="en-US" sz="2400" dirty="0" smtClean="0"/>
              <a:t>may just describe something from the author’s point of view</a:t>
            </a:r>
          </a:p>
          <a:p>
            <a:r>
              <a:rPr lang="en-US" sz="2400" dirty="0" smtClean="0"/>
              <a:t>may include facts but will probably exclude some facts that do not support opinion</a:t>
            </a:r>
          </a:p>
          <a:p>
            <a:endParaRPr lang="en-US" sz="2400" dirty="0" smtClean="0"/>
          </a:p>
        </p:txBody>
      </p:sp>
    </p:spTree>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Due Monday 9/14</a:t>
            </a:r>
            <a:endParaRPr lang="en-US" dirty="0"/>
          </a:p>
        </p:txBody>
      </p:sp>
      <p:sp>
        <p:nvSpPr>
          <p:cNvPr id="3" name="Content Placeholder 2"/>
          <p:cNvSpPr>
            <a:spLocks noGrp="1"/>
          </p:cNvSpPr>
          <p:nvPr>
            <p:ph idx="1"/>
          </p:nvPr>
        </p:nvSpPr>
        <p:spPr/>
        <p:txBody>
          <a:bodyPr>
            <a:normAutofit/>
          </a:bodyPr>
          <a:lstStyle/>
          <a:p>
            <a:r>
              <a:rPr lang="en-US" dirty="0" smtClean="0"/>
              <a:t>Write an unbiased review of a book, song, video game or movie of your choice. Your review must include at least 3 objective statements and no more than 3 subjective statements.</a:t>
            </a:r>
          </a:p>
          <a:p>
            <a:r>
              <a:rPr lang="en-US" dirty="0" smtClean="0"/>
              <a:t>Your review should be at least 1 paragraph ( 6-8 sentences). The topic sentence must include the title and the name of the author, artist, developer or star of the film.</a:t>
            </a:r>
          </a:p>
          <a:p>
            <a:r>
              <a:rPr lang="en-US" dirty="0" smtClean="0"/>
              <a:t>Entertain me with your words!!!</a:t>
            </a:r>
            <a:endParaRPr lang="en-US" dirty="0"/>
          </a:p>
        </p:txBody>
      </p:sp>
    </p:spTree>
    <p:extLst>
      <p:ext uri="{BB962C8B-B14F-4D97-AF65-F5344CB8AC3E}">
        <p14:creationId xmlns:p14="http://schemas.microsoft.com/office/powerpoint/2010/main" val="1883109596"/>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Warm Up=Listen! Agenda  Tuesday 9/9</a:t>
            </a:r>
            <a:endParaRPr lang="en-US" dirty="0"/>
          </a:p>
        </p:txBody>
      </p:sp>
      <p:sp>
        <p:nvSpPr>
          <p:cNvPr id="7" name="Content Placeholder 6"/>
          <p:cNvSpPr>
            <a:spLocks noGrp="1"/>
          </p:cNvSpPr>
          <p:nvPr>
            <p:ph idx="1"/>
          </p:nvPr>
        </p:nvSpPr>
        <p:spPr/>
        <p:txBody>
          <a:bodyPr>
            <a:normAutofit/>
          </a:bodyPr>
          <a:lstStyle/>
          <a:p>
            <a:r>
              <a:rPr lang="en-US" dirty="0" smtClean="0"/>
              <a:t>Vocabulary foldable due…</a:t>
            </a:r>
          </a:p>
          <a:p>
            <a:r>
              <a:rPr lang="en-US" dirty="0" smtClean="0"/>
              <a:t>LISTEN! </a:t>
            </a:r>
            <a:r>
              <a:rPr lang="en-US" dirty="0" smtClean="0">
                <a:sym typeface="Wingdings"/>
              </a:rPr>
              <a:t> </a:t>
            </a:r>
            <a:r>
              <a:rPr lang="en-US" dirty="0" smtClean="0"/>
              <a:t>Graffiti Board instructions….</a:t>
            </a:r>
          </a:p>
          <a:p>
            <a:r>
              <a:rPr lang="en-US" dirty="0" smtClean="0"/>
              <a:t>Read “The Scholarship Jacket” with your group and demonstrate understanding by creating your group’s graffiti board…I should see: connections, inferences, vocabulary, reactions, comments, images, plot details, theme, questions…</a:t>
            </a:r>
          </a:p>
          <a:p>
            <a:r>
              <a:rPr lang="en-US" dirty="0" smtClean="0"/>
              <a:t>Paper must be filled with the above information in order demonstrate deeper understanding. </a:t>
            </a:r>
          </a:p>
          <a:p>
            <a:pPr marL="109728" indent="0">
              <a:buNone/>
            </a:pPr>
            <a:endParaRPr lang="en-US" dirty="0"/>
          </a:p>
        </p:txBody>
      </p:sp>
    </p:spTree>
    <p:extLst>
      <p:ext uri="{BB962C8B-B14F-4D97-AF65-F5344CB8AC3E}">
        <p14:creationId xmlns:p14="http://schemas.microsoft.com/office/powerpoint/2010/main" val="1615649720"/>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1676400"/>
          </a:xfrm>
        </p:spPr>
        <p:txBody>
          <a:bodyPr>
            <a:normAutofit/>
          </a:bodyPr>
          <a:lstStyle/>
          <a:p>
            <a:r>
              <a:rPr lang="en-US" dirty="0" smtClean="0"/>
              <a:t>Agenda/Graffiti Board 9/10…due by the end of class!! </a:t>
            </a:r>
            <a:r>
              <a:rPr lang="en-US" dirty="0" smtClean="0">
                <a:sym typeface="Wingdings"/>
              </a:rPr>
              <a:t></a:t>
            </a:r>
            <a:endParaRPr lang="en-US" dirty="0"/>
          </a:p>
        </p:txBody>
      </p:sp>
      <p:sp>
        <p:nvSpPr>
          <p:cNvPr id="3" name="Content Placeholder 2"/>
          <p:cNvSpPr>
            <a:spLocks noGrp="1"/>
          </p:cNvSpPr>
          <p:nvPr>
            <p:ph idx="1"/>
          </p:nvPr>
        </p:nvSpPr>
        <p:spPr>
          <a:xfrm>
            <a:off x="457200" y="1981200"/>
            <a:ext cx="8229600" cy="4593336"/>
          </a:xfrm>
        </p:spPr>
        <p:txBody>
          <a:bodyPr>
            <a:normAutofit fontScale="85000" lnSpcReduction="20000"/>
          </a:bodyPr>
          <a:lstStyle/>
          <a:p>
            <a:r>
              <a:rPr lang="en-US" dirty="0" smtClean="0"/>
              <a:t>If you have a late HW assignment, take it out now. </a:t>
            </a:r>
          </a:p>
          <a:p>
            <a:r>
              <a:rPr lang="en-US" dirty="0" smtClean="0"/>
              <a:t>Finish reading the story with your group! </a:t>
            </a:r>
          </a:p>
          <a:p>
            <a:r>
              <a:rPr lang="en-US" dirty="0" smtClean="0"/>
              <a:t>Each group needs to send 1 person to get their graffiti board. </a:t>
            </a:r>
          </a:p>
          <a:p>
            <a:r>
              <a:rPr lang="en-US" dirty="0" smtClean="0"/>
              <a:t>All boards must include the following:</a:t>
            </a:r>
          </a:p>
          <a:p>
            <a:pPr lvl="1"/>
            <a:r>
              <a:rPr lang="en-US"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4 quotes</a:t>
            </a:r>
          </a:p>
          <a:p>
            <a:pPr lvl="1"/>
            <a:r>
              <a:rPr lang="en-US"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3</a:t>
            </a:r>
            <a:r>
              <a:rPr lang="en-US"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questions</a:t>
            </a:r>
          </a:p>
          <a:p>
            <a:pPr lvl="1"/>
            <a:r>
              <a:rPr lang="en-US" b="1" u="sng"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2</a:t>
            </a:r>
            <a:r>
              <a:rPr lang="en-US"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inferences </a:t>
            </a:r>
          </a:p>
          <a:p>
            <a:pPr lvl="1"/>
            <a:r>
              <a:rPr lang="en-US"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The 5 W’s (who (main and subordinate characters), what(central idea), when and where (setting), why.</a:t>
            </a:r>
          </a:p>
          <a:p>
            <a:pPr lvl="1"/>
            <a:r>
              <a:rPr lang="en-US"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At least 1 possible theme</a:t>
            </a:r>
          </a:p>
          <a:p>
            <a:pPr lvl="1"/>
            <a:r>
              <a:rPr lang="en-US"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Graffiti boards should have very little, if any blank space. (that doesn’t mean just a colored background, that means filled with information to demonstrate your understanding of the story.</a:t>
            </a:r>
          </a:p>
          <a:p>
            <a:pPr lvl="1"/>
            <a:endParaRPr lang="en-US" b="1" u="sng"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pPr marL="411480" lvl="1" indent="0">
              <a:buNone/>
            </a:pPr>
            <a:endParaRPr lang="en-US" dirty="0" smtClean="0"/>
          </a:p>
          <a:p>
            <a:pPr marL="411480" lvl="1" indent="0">
              <a:buNone/>
            </a:pPr>
            <a:endParaRPr lang="en-US" dirty="0" smtClean="0"/>
          </a:p>
          <a:p>
            <a:pPr lvl="1"/>
            <a:endParaRPr lang="en-US" dirty="0" smtClean="0"/>
          </a:p>
          <a:p>
            <a:pPr lvl="1"/>
            <a:endParaRPr lang="en-US" dirty="0" smtClean="0"/>
          </a:p>
          <a:p>
            <a:pPr lvl="1"/>
            <a:endParaRPr lang="en-US" dirty="0" smtClean="0"/>
          </a:p>
        </p:txBody>
      </p:sp>
    </p:spTree>
    <p:extLst>
      <p:ext uri="{BB962C8B-B14F-4D97-AF65-F5344CB8AC3E}">
        <p14:creationId xmlns:p14="http://schemas.microsoft.com/office/powerpoint/2010/main" val="43990173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9/11 continued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Write the word that best completes each sentence:</a:t>
            </a:r>
          </a:p>
          <a:p>
            <a:r>
              <a:rPr lang="en-US" b="1" u="sng" dirty="0" smtClean="0"/>
              <a:t>Agile, dismay, falsify, despair, eavesdrop, vile</a:t>
            </a:r>
          </a:p>
          <a:p>
            <a:pPr marL="624078" indent="-514350">
              <a:buFont typeface="+mj-lt"/>
              <a:buAutoNum type="arabicPeriod"/>
            </a:pPr>
            <a:r>
              <a:rPr lang="en-US" dirty="0" smtClean="0"/>
              <a:t>She unhappily swallowed the _____ medicine.</a:t>
            </a:r>
          </a:p>
          <a:p>
            <a:pPr marL="624078" indent="-514350">
              <a:buFont typeface="+mj-lt"/>
              <a:buAutoNum type="arabicPeriod"/>
            </a:pPr>
            <a:r>
              <a:rPr lang="en-US" dirty="0" smtClean="0"/>
              <a:t>He would often _____on his parents’ conversations.</a:t>
            </a:r>
          </a:p>
          <a:p>
            <a:pPr marL="624078" indent="-514350">
              <a:buFont typeface="+mj-lt"/>
              <a:buAutoNum type="arabicPeriod"/>
            </a:pPr>
            <a:r>
              <a:rPr lang="en-US" dirty="0" smtClean="0"/>
              <a:t>He tried not to ____over the terrible news. </a:t>
            </a:r>
          </a:p>
          <a:p>
            <a:pPr marL="624078" indent="-514350">
              <a:buFont typeface="+mj-lt"/>
              <a:buAutoNum type="arabicPeriod"/>
            </a:pPr>
            <a:r>
              <a:rPr lang="en-US" dirty="0" smtClean="0"/>
              <a:t>She climbed the tree in a very ____ manner.</a:t>
            </a:r>
          </a:p>
          <a:p>
            <a:pPr marL="624078" indent="-514350">
              <a:buFont typeface="+mj-lt"/>
              <a:buAutoNum type="arabicPeriod"/>
            </a:pPr>
            <a:r>
              <a:rPr lang="en-US" dirty="0" smtClean="0"/>
              <a:t>There was a look of ____ when she received the news.</a:t>
            </a:r>
          </a:p>
          <a:p>
            <a:pPr marL="624078" indent="-514350">
              <a:buFont typeface="+mj-lt"/>
              <a:buAutoNum type="arabicPeriod"/>
            </a:pPr>
            <a:r>
              <a:rPr lang="en-US" dirty="0" smtClean="0"/>
              <a:t>Don’t ____ the records to hide the truth.</a:t>
            </a:r>
            <a:endParaRPr lang="en-US" dirty="0"/>
          </a:p>
        </p:txBody>
      </p:sp>
    </p:spTree>
    <p:extLst>
      <p:ext uri="{BB962C8B-B14F-4D97-AF65-F5344CB8AC3E}">
        <p14:creationId xmlns:p14="http://schemas.microsoft.com/office/powerpoint/2010/main" val="2636963080"/>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9/11 continued</a:t>
            </a:r>
            <a:endParaRPr lang="en-US" dirty="0"/>
          </a:p>
        </p:txBody>
      </p:sp>
      <p:sp>
        <p:nvSpPr>
          <p:cNvPr id="3" name="Content Placeholder 2"/>
          <p:cNvSpPr>
            <a:spLocks noGrp="1"/>
          </p:cNvSpPr>
          <p:nvPr>
            <p:ph idx="1"/>
          </p:nvPr>
        </p:nvSpPr>
        <p:spPr/>
        <p:txBody>
          <a:bodyPr>
            <a:normAutofit fontScale="85000" lnSpcReduction="10000"/>
          </a:bodyPr>
          <a:lstStyle/>
          <a:p>
            <a:r>
              <a:rPr lang="en-US" dirty="0"/>
              <a:t>Each </a:t>
            </a:r>
            <a:r>
              <a:rPr lang="en-US" dirty="0" smtClean="0"/>
              <a:t>group/pair will </a:t>
            </a:r>
            <a:r>
              <a:rPr lang="en-US" dirty="0"/>
              <a:t>elaborate on at least </a:t>
            </a:r>
            <a:r>
              <a:rPr lang="en-US" dirty="0" smtClean="0"/>
              <a:t>two of </a:t>
            </a:r>
            <a:r>
              <a:rPr lang="en-US" dirty="0"/>
              <a:t>the following questions:</a:t>
            </a:r>
          </a:p>
          <a:p>
            <a:r>
              <a:rPr lang="en-US" i="1" dirty="0" smtClean="0"/>
              <a:t>Why </a:t>
            </a:r>
            <a:r>
              <a:rPr lang="en-US" i="1" dirty="0"/>
              <a:t>Does Martha call the scholarship jacket “our only chance”?</a:t>
            </a:r>
            <a:endParaRPr lang="en-US" dirty="0"/>
          </a:p>
          <a:p>
            <a:pPr lvl="0"/>
            <a:r>
              <a:rPr lang="en-US" i="1" dirty="0"/>
              <a:t>During the teacher’s argument, one of the teacher’s says, “Martha is Mexican.” What could he mean by this?</a:t>
            </a:r>
            <a:endParaRPr lang="en-US" dirty="0"/>
          </a:p>
          <a:p>
            <a:pPr lvl="0"/>
            <a:r>
              <a:rPr lang="en-US" i="1" dirty="0"/>
              <a:t>Martha’s grandfather says little, but his words and actions mean much to Martha. What does Martha learn from him?</a:t>
            </a:r>
            <a:r>
              <a:rPr lang="en-US" dirty="0"/>
              <a:t> </a:t>
            </a:r>
          </a:p>
          <a:p>
            <a:r>
              <a:rPr lang="en-US" dirty="0"/>
              <a:t>Each pair will also complete the </a:t>
            </a:r>
            <a:r>
              <a:rPr lang="en-US" u="sng" dirty="0">
                <a:hlinkClick r:id="rId2"/>
              </a:rPr>
              <a:t>Big Idea Graphic Organizer</a:t>
            </a:r>
            <a:r>
              <a:rPr lang="en-US" dirty="0"/>
              <a:t> and use that information to write a central idea and theme statement for the text. </a:t>
            </a:r>
          </a:p>
          <a:p>
            <a:endParaRPr lang="en-US" dirty="0"/>
          </a:p>
        </p:txBody>
      </p:sp>
    </p:spTree>
    <p:extLst>
      <p:ext uri="{BB962C8B-B14F-4D97-AF65-F5344CB8AC3E}">
        <p14:creationId xmlns:p14="http://schemas.microsoft.com/office/powerpoint/2010/main" val="106364711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229600" cy="838200"/>
          </a:xfrm>
        </p:spPr>
        <p:txBody>
          <a:bodyPr>
            <a:normAutofit fontScale="90000"/>
          </a:bodyPr>
          <a:lstStyle/>
          <a:p>
            <a:r>
              <a:rPr lang="en-US" sz="3100" dirty="0" smtClean="0"/>
              <a:t/>
            </a:r>
            <a:br>
              <a:rPr lang="en-US" sz="3100" dirty="0" smtClean="0"/>
            </a:br>
            <a:r>
              <a:rPr lang="en-US" dirty="0" smtClean="0"/>
              <a:t>During Reading-</a:t>
            </a:r>
            <a:r>
              <a:rPr lang="en-US" dirty="0" smtClean="0">
                <a:solidFill>
                  <a:srgbClr val="FF0000"/>
                </a:solidFill>
              </a:rPr>
              <a:t>Making Inferences</a:t>
            </a:r>
            <a:r>
              <a:rPr lang="en-US" dirty="0" smtClean="0"/>
              <a:t>: </a:t>
            </a:r>
            <a:endParaRPr lang="en-US" dirty="0"/>
          </a:p>
        </p:txBody>
      </p:sp>
      <p:sp>
        <p:nvSpPr>
          <p:cNvPr id="3" name="Content Placeholder 2"/>
          <p:cNvSpPr>
            <a:spLocks noGrp="1"/>
          </p:cNvSpPr>
          <p:nvPr>
            <p:ph idx="1"/>
          </p:nvPr>
        </p:nvSpPr>
        <p:spPr/>
        <p:txBody>
          <a:bodyPr/>
          <a:lstStyle/>
          <a:p>
            <a:r>
              <a:rPr lang="en-US" dirty="0" smtClean="0"/>
              <a:t>One way to get the most out of what you read is to </a:t>
            </a:r>
            <a:r>
              <a:rPr lang="en-US" dirty="0" smtClean="0">
                <a:solidFill>
                  <a:srgbClr val="FF0000"/>
                </a:solidFill>
              </a:rPr>
              <a:t>make logical guesses, or </a:t>
            </a:r>
            <a:r>
              <a:rPr lang="en-US" b="1" u="sng" dirty="0" smtClean="0">
                <a:solidFill>
                  <a:srgbClr val="FF0000"/>
                </a:solidFill>
              </a:rPr>
              <a:t>inferences</a:t>
            </a:r>
            <a:r>
              <a:rPr lang="en-US" dirty="0" smtClean="0"/>
              <a:t>, </a:t>
            </a:r>
            <a:r>
              <a:rPr lang="en-US" dirty="0" smtClean="0">
                <a:solidFill>
                  <a:srgbClr val="FF0000"/>
                </a:solidFill>
              </a:rPr>
              <a:t>about things that are not directly stated. </a:t>
            </a:r>
            <a:r>
              <a:rPr lang="en-US" dirty="0" smtClean="0"/>
              <a:t>Base your inferences on details in the story and on your own knowledge and experiences. As you read “The Scholarship Jacket,” record your inferences on a left page using an equation like the model below: </a:t>
            </a:r>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4281238948"/>
              </p:ext>
            </p:extLst>
          </p:nvPr>
        </p:nvGraphicFramePr>
        <p:xfrm>
          <a:off x="0" y="5364452"/>
          <a:ext cx="9144001" cy="1492650"/>
        </p:xfrm>
        <a:graphic>
          <a:graphicData uri="http://schemas.openxmlformats.org/drawingml/2006/table">
            <a:tbl>
              <a:tblPr firstRow="1" bandRow="1">
                <a:tableStyleId>{5C22544A-7EE6-4342-B048-85BDC9FD1C3A}</a:tableStyleId>
              </a:tblPr>
              <a:tblGrid>
                <a:gridCol w="2621936"/>
                <a:gridCol w="2621936"/>
                <a:gridCol w="3900129"/>
              </a:tblGrid>
              <a:tr h="578251">
                <a:tc>
                  <a:txBody>
                    <a:bodyPr/>
                    <a:lstStyle/>
                    <a:p>
                      <a:r>
                        <a:rPr lang="en-US" dirty="0" smtClean="0"/>
                        <a:t>Details</a:t>
                      </a:r>
                      <a:r>
                        <a:rPr lang="en-US" baseline="0" dirty="0" smtClean="0"/>
                        <a:t> from text+</a:t>
                      </a:r>
                      <a:endParaRPr lang="en-US" dirty="0"/>
                    </a:p>
                  </a:txBody>
                  <a:tcPr/>
                </a:tc>
                <a:tc>
                  <a:txBody>
                    <a:bodyPr/>
                    <a:lstStyle/>
                    <a:p>
                      <a:r>
                        <a:rPr lang="en-US" dirty="0" smtClean="0"/>
                        <a:t>My experiences</a:t>
                      </a:r>
                      <a:endParaRPr lang="en-US" dirty="0"/>
                    </a:p>
                  </a:txBody>
                  <a:tcPr/>
                </a:tc>
                <a:tc>
                  <a:txBody>
                    <a:bodyPr/>
                    <a:lstStyle/>
                    <a:p>
                      <a:r>
                        <a:rPr lang="en-US" dirty="0" smtClean="0"/>
                        <a:t>=Inferences</a:t>
                      </a:r>
                      <a:endParaRPr lang="en-US" dirty="0"/>
                    </a:p>
                  </a:txBody>
                  <a:tcPr/>
                </a:tc>
              </a:tr>
              <a:tr h="868653">
                <a:tc>
                  <a:txBody>
                    <a:bodyPr/>
                    <a:lstStyle/>
                    <a:p>
                      <a:r>
                        <a:rPr lang="en-US" dirty="0" smtClean="0"/>
                        <a:t>Martha couldn’t play sports because of the cost </a:t>
                      </a:r>
                      <a:endParaRPr lang="en-US" dirty="0"/>
                    </a:p>
                  </a:txBody>
                  <a:tcPr/>
                </a:tc>
                <a:tc>
                  <a:txBody>
                    <a:bodyPr/>
                    <a:lstStyle/>
                    <a:p>
                      <a:r>
                        <a:rPr lang="en-US" dirty="0" smtClean="0"/>
                        <a:t>I couldn’t go to playoffs because of expense</a:t>
                      </a:r>
                      <a:endParaRPr lang="en-US" dirty="0"/>
                    </a:p>
                  </a:txBody>
                  <a:tcPr/>
                </a:tc>
                <a:tc>
                  <a:txBody>
                    <a:bodyPr/>
                    <a:lstStyle/>
                    <a:p>
                      <a:r>
                        <a:rPr lang="en-US" dirty="0" smtClean="0"/>
                        <a:t>Martha’s grandparents don’t have extra money.</a:t>
                      </a:r>
                      <a:endParaRPr lang="en-US" dirty="0"/>
                    </a:p>
                  </a:txBody>
                  <a:tcPr/>
                </a:tc>
              </a:tr>
            </a:tbl>
          </a:graphicData>
        </a:graphic>
      </p:graphicFrame>
    </p:spTree>
    <p:extLst>
      <p:ext uri="{BB962C8B-B14F-4D97-AF65-F5344CB8AC3E}">
        <p14:creationId xmlns:p14="http://schemas.microsoft.com/office/powerpoint/2010/main" val="2346308360"/>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 you read with your partner: </a:t>
            </a:r>
            <a:endParaRPr lang="en-US" dirty="0"/>
          </a:p>
        </p:txBody>
      </p:sp>
      <p:sp>
        <p:nvSpPr>
          <p:cNvPr id="3" name="Content Placeholder 2"/>
          <p:cNvSpPr>
            <a:spLocks noGrp="1"/>
          </p:cNvSpPr>
          <p:nvPr>
            <p:ph idx="1"/>
          </p:nvPr>
        </p:nvSpPr>
        <p:spPr/>
        <p:txBody>
          <a:bodyPr/>
          <a:lstStyle/>
          <a:p>
            <a:r>
              <a:rPr lang="en-US" dirty="0" smtClean="0"/>
              <a:t>In addition to making inferences, ask questions and make visualizations: See model below with examples. Add this to the left page while reading: </a:t>
            </a:r>
          </a:p>
          <a:p>
            <a:pPr marL="109728"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81238225"/>
              </p:ext>
            </p:extLst>
          </p:nvPr>
        </p:nvGraphicFramePr>
        <p:xfrm>
          <a:off x="914400" y="4648200"/>
          <a:ext cx="7239000" cy="1752600"/>
        </p:xfrm>
        <a:graphic>
          <a:graphicData uri="http://schemas.openxmlformats.org/drawingml/2006/table">
            <a:tbl>
              <a:tblPr firstRow="1" bandRow="1">
                <a:tableStyleId>{5C22544A-7EE6-4342-B048-85BDC9FD1C3A}</a:tableStyleId>
              </a:tblPr>
              <a:tblGrid>
                <a:gridCol w="2171700"/>
                <a:gridCol w="5067300"/>
              </a:tblGrid>
              <a:tr h="876300">
                <a:tc>
                  <a:txBody>
                    <a:bodyPr/>
                    <a:lstStyle/>
                    <a:p>
                      <a:r>
                        <a:rPr lang="en-US" dirty="0" smtClean="0"/>
                        <a:t>Ask questions:</a:t>
                      </a:r>
                      <a:endParaRPr lang="en-US" dirty="0"/>
                    </a:p>
                  </a:txBody>
                  <a:tcPr/>
                </a:tc>
                <a:tc>
                  <a:txBody>
                    <a:bodyPr/>
                    <a:lstStyle/>
                    <a:p>
                      <a:r>
                        <a:rPr lang="en-US" dirty="0" smtClean="0"/>
                        <a:t>Was she competing</a:t>
                      </a:r>
                      <a:r>
                        <a:rPr lang="en-US" baseline="0" dirty="0" smtClean="0"/>
                        <a:t> with her sister?</a:t>
                      </a:r>
                      <a:endParaRPr lang="en-US" dirty="0"/>
                    </a:p>
                  </a:txBody>
                  <a:tcPr/>
                </a:tc>
              </a:tr>
              <a:tr h="876300">
                <a:tc>
                  <a:txBody>
                    <a:bodyPr/>
                    <a:lstStyle/>
                    <a:p>
                      <a:r>
                        <a:rPr lang="en-US" dirty="0" smtClean="0"/>
                        <a:t>Visualize: </a:t>
                      </a:r>
                      <a:endParaRPr lang="en-US" dirty="0"/>
                    </a:p>
                  </a:txBody>
                  <a:tcPr/>
                </a:tc>
                <a:tc>
                  <a:txBody>
                    <a:bodyPr/>
                    <a:lstStyle/>
                    <a:p>
                      <a:r>
                        <a:rPr lang="en-US" dirty="0" smtClean="0"/>
                        <a:t>I can picture that jacket.</a:t>
                      </a:r>
                      <a:r>
                        <a:rPr lang="en-US" baseline="0" dirty="0" smtClean="0"/>
                        <a:t> (sketch jacket)</a:t>
                      </a:r>
                      <a:endParaRPr lang="en-US" dirty="0"/>
                    </a:p>
                  </a:txBody>
                  <a:tcPr/>
                </a:tc>
              </a:tr>
            </a:tbl>
          </a:graphicData>
        </a:graphic>
      </p:graphicFrame>
    </p:spTree>
    <p:extLst>
      <p:ext uri="{BB962C8B-B14F-4D97-AF65-F5344CB8AC3E}">
        <p14:creationId xmlns:p14="http://schemas.microsoft.com/office/powerpoint/2010/main" val="251995422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Group discussion/written response: </a:t>
            </a:r>
            <a:endParaRPr lang="en-US" dirty="0"/>
          </a:p>
        </p:txBody>
      </p:sp>
      <p:sp>
        <p:nvSpPr>
          <p:cNvPr id="3" name="Content Placeholder 2"/>
          <p:cNvSpPr>
            <a:spLocks noGrp="1"/>
          </p:cNvSpPr>
          <p:nvPr>
            <p:ph idx="1"/>
          </p:nvPr>
        </p:nvSpPr>
        <p:spPr/>
        <p:txBody>
          <a:bodyPr/>
          <a:lstStyle/>
          <a:p>
            <a:r>
              <a:rPr lang="en-US" dirty="0" smtClean="0"/>
              <a:t>With your partner/group discuss and then compose a well written response to the following questions, use specific examples in your answers: </a:t>
            </a:r>
          </a:p>
          <a:p>
            <a:r>
              <a:rPr lang="en-US" dirty="0" smtClean="0"/>
              <a:t>What is prejudice? </a:t>
            </a:r>
          </a:p>
          <a:p>
            <a:r>
              <a:rPr lang="en-US" dirty="0" smtClean="0"/>
              <a:t>Have you ever experienced prejudice first hand?</a:t>
            </a:r>
          </a:p>
          <a:p>
            <a:r>
              <a:rPr lang="en-US" dirty="0" smtClean="0"/>
              <a:t>Have you heard/read about an instance of prejudice? </a:t>
            </a:r>
          </a:p>
          <a:p>
            <a:endParaRPr lang="en-US" dirty="0"/>
          </a:p>
          <a:p>
            <a:pPr marL="109728" indent="0">
              <a:buNone/>
            </a:pPr>
            <a:endParaRPr lang="en-US" dirty="0" smtClean="0"/>
          </a:p>
          <a:p>
            <a:pPr marL="109728" indent="0">
              <a:buNone/>
            </a:pPr>
            <a:endParaRPr lang="en-US" dirty="0" smtClean="0"/>
          </a:p>
          <a:p>
            <a:endParaRPr lang="en-US" dirty="0"/>
          </a:p>
          <a:p>
            <a:pPr marL="109728" indent="0">
              <a:buNone/>
            </a:pPr>
            <a:endParaRPr lang="en-US" dirty="0"/>
          </a:p>
        </p:txBody>
      </p:sp>
    </p:spTree>
    <p:extLst>
      <p:ext uri="{BB962C8B-B14F-4D97-AF65-F5344CB8AC3E}">
        <p14:creationId xmlns:p14="http://schemas.microsoft.com/office/powerpoint/2010/main" val="316584458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260672" cy="1039427"/>
          </a:xfrm>
        </p:spPr>
        <p:txBody>
          <a:bodyPr/>
          <a:lstStyle/>
          <a:p>
            <a:r>
              <a:rPr lang="en-US" dirty="0" smtClean="0">
                <a:solidFill>
                  <a:schemeClr val="tx1"/>
                </a:solidFill>
                <a:latin typeface="+mn-lt"/>
              </a:rPr>
              <a:t>Point of view</a:t>
            </a:r>
            <a:endParaRPr lang="es-MX" dirty="0">
              <a:solidFill>
                <a:schemeClr val="tx1"/>
              </a:solidFill>
              <a:latin typeface="+mn-lt"/>
            </a:endParaRPr>
          </a:p>
        </p:txBody>
      </p:sp>
      <p:sp>
        <p:nvSpPr>
          <p:cNvPr id="3" name="Content Placeholder 2"/>
          <p:cNvSpPr>
            <a:spLocks noGrp="1"/>
          </p:cNvSpPr>
          <p:nvPr>
            <p:ph idx="1"/>
          </p:nvPr>
        </p:nvSpPr>
        <p:spPr>
          <a:xfrm>
            <a:off x="76200" y="1070947"/>
            <a:ext cx="8229600" cy="4373563"/>
          </a:xfrm>
        </p:spPr>
        <p:txBody>
          <a:bodyPr>
            <a:normAutofit/>
          </a:bodyPr>
          <a:lstStyle/>
          <a:p>
            <a:r>
              <a:rPr lang="en-US" sz="2800" dirty="0" smtClean="0"/>
              <a:t> </a:t>
            </a:r>
            <a:r>
              <a:rPr lang="en-US" dirty="0" smtClean="0"/>
              <a:t>A</a:t>
            </a:r>
            <a:r>
              <a:rPr lang="en-US" sz="2800" dirty="0" smtClean="0"/>
              <a:t> way that someone looks at or thinks about something.</a:t>
            </a:r>
            <a:endParaRPr lang="en-US" sz="2800" dirty="0"/>
          </a:p>
        </p:txBody>
      </p:sp>
      <p:sp>
        <p:nvSpPr>
          <p:cNvPr id="8" name="TextBox 7"/>
          <p:cNvSpPr txBox="1"/>
          <p:nvPr/>
        </p:nvSpPr>
        <p:spPr>
          <a:xfrm>
            <a:off x="4648200" y="1676400"/>
            <a:ext cx="3962400" cy="1323439"/>
          </a:xfrm>
          <a:prstGeom prst="rect">
            <a:avLst/>
          </a:prstGeom>
          <a:noFill/>
          <a:ln>
            <a:solidFill>
              <a:srgbClr val="002060"/>
            </a:solidFill>
          </a:ln>
        </p:spPr>
        <p:txBody>
          <a:bodyPr wrap="square" rtlCol="0">
            <a:spAutoFit/>
          </a:bodyPr>
          <a:lstStyle/>
          <a:p>
            <a:r>
              <a:rPr lang="en-US" sz="2000" b="1" dirty="0" smtClean="0"/>
              <a:t>When you work with other people, it is a good idea to try to see things from your teammates’ </a:t>
            </a:r>
            <a:r>
              <a:rPr lang="en-US" sz="2000" b="1" i="1" dirty="0" smtClean="0"/>
              <a:t>point of view</a:t>
            </a:r>
            <a:r>
              <a:rPr lang="en-US" sz="2000" b="1" dirty="0" smtClean="0"/>
              <a:t>.</a:t>
            </a:r>
            <a:endParaRPr lang="en-US" sz="2000" b="1" dirty="0"/>
          </a:p>
        </p:txBody>
      </p:sp>
      <p:pic>
        <p:nvPicPr>
          <p:cNvPr id="7" name="Picture 2" descr="http://ts2.mm.bing.net/th?id=H.4737873893591437&amp;pid=1.7&amp;w=181&amp;h=142&amp;c=7&amp;rs=1"/>
          <p:cNvPicPr>
            <a:picLocks noChangeAspect="1" noChangeArrowheads="1"/>
          </p:cNvPicPr>
          <p:nvPr/>
        </p:nvPicPr>
        <p:blipFill>
          <a:blip r:embed="rId2" cstate="print"/>
          <a:srcRect/>
          <a:stretch>
            <a:fillRect/>
          </a:stretch>
        </p:blipFill>
        <p:spPr bwMode="auto">
          <a:xfrm>
            <a:off x="4953000" y="3200400"/>
            <a:ext cx="3048000" cy="3265714"/>
          </a:xfrm>
          <a:prstGeom prst="rect">
            <a:avLst/>
          </a:prstGeom>
          <a:noFill/>
        </p:spPr>
      </p:pic>
      <p:pic>
        <p:nvPicPr>
          <p:cNvPr id="9" name="Picture 4" descr="http://ts1.mm.bing.net/th?id=H.4605700584311144&amp;pid=1.7&amp;w=165&amp;h=154&amp;c=7&amp;rs=1"/>
          <p:cNvPicPr>
            <a:picLocks noChangeAspect="1" noChangeArrowheads="1"/>
          </p:cNvPicPr>
          <p:nvPr/>
        </p:nvPicPr>
        <p:blipFill>
          <a:blip r:embed="rId3" cstate="print"/>
          <a:srcRect/>
          <a:stretch>
            <a:fillRect/>
          </a:stretch>
        </p:blipFill>
        <p:spPr bwMode="auto">
          <a:xfrm>
            <a:off x="762000" y="3124200"/>
            <a:ext cx="2667000" cy="3143251"/>
          </a:xfrm>
          <a:prstGeom prst="rect">
            <a:avLst/>
          </a:prstGeom>
          <a:noFill/>
        </p:spPr>
      </p:pic>
      <p:sp>
        <p:nvSpPr>
          <p:cNvPr id="10" name="Cloud Callout 9"/>
          <p:cNvSpPr/>
          <p:nvPr/>
        </p:nvSpPr>
        <p:spPr>
          <a:xfrm>
            <a:off x="2514600" y="1981200"/>
            <a:ext cx="1219200" cy="841248"/>
          </a:xfrm>
          <a:prstGeom prst="cloudCallou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3541923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Analyzing Summaries 9/14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Warm-up- Write the </a:t>
            </a:r>
            <a:r>
              <a:rPr lang="en-US" b="1" u="sng" dirty="0" smtClean="0"/>
              <a:t>Summary of a Story: A Checklist</a:t>
            </a:r>
            <a:r>
              <a:rPr lang="en-US" dirty="0" smtClean="0"/>
              <a:t> in your notebook on next right page (copy bolded terms). Pg. 654</a:t>
            </a:r>
          </a:p>
          <a:p>
            <a:endParaRPr lang="en-US" dirty="0" smtClean="0"/>
          </a:p>
          <a:p>
            <a:r>
              <a:rPr lang="en-US" dirty="0" smtClean="0"/>
              <a:t>Read ‘Casey at the Bat’ pgs. 650-652.</a:t>
            </a:r>
          </a:p>
          <a:p>
            <a:endParaRPr lang="en-US" dirty="0" smtClean="0"/>
          </a:p>
          <a:p>
            <a:r>
              <a:rPr lang="en-US" dirty="0" smtClean="0"/>
              <a:t>Read the Summary 2 on page 654 and identify objective and subjective statements in your notebook on next left page.</a:t>
            </a:r>
          </a:p>
          <a:p>
            <a:endParaRPr lang="en-US" dirty="0" smtClean="0"/>
          </a:p>
          <a:p>
            <a:r>
              <a:rPr lang="en-US" dirty="0" smtClean="0"/>
              <a:t>Do you believe the author of summary 2 has a biased opinion of Casey?</a:t>
            </a:r>
          </a:p>
          <a:p>
            <a:endParaRPr lang="en-US" dirty="0"/>
          </a:p>
        </p:txBody>
      </p:sp>
    </p:spTree>
    <p:extLst>
      <p:ext uri="{BB962C8B-B14F-4D97-AF65-F5344CB8AC3E}">
        <p14:creationId xmlns:p14="http://schemas.microsoft.com/office/powerpoint/2010/main" val="287965283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First-Person Point of View </a:t>
            </a:r>
            <a:endParaRPr lang="en-US" dirty="0"/>
          </a:p>
        </p:txBody>
      </p:sp>
      <p:sp>
        <p:nvSpPr>
          <p:cNvPr id="3" name="Content Placeholder 2"/>
          <p:cNvSpPr>
            <a:spLocks noGrp="1"/>
          </p:cNvSpPr>
          <p:nvPr>
            <p:ph idx="1"/>
          </p:nvPr>
        </p:nvSpPr>
        <p:spPr/>
        <p:txBody>
          <a:bodyPr>
            <a:normAutofit fontScale="92500"/>
          </a:bodyPr>
          <a:lstStyle/>
          <a:p>
            <a:r>
              <a:rPr lang="en-US" sz="2400" dirty="0" smtClean="0"/>
              <a:t>When you listen to a friend talk, you can learn a great deal about him or her. Your friend’s personality, experiences, and opinions all come through. The same is true when you read a story from one character’s point of view. When a story is told from the first-person point of view, </a:t>
            </a:r>
            <a:r>
              <a:rPr lang="en-US" sz="2400" b="1" dirty="0" smtClean="0"/>
              <a:t>the narrator</a:t>
            </a:r>
          </a:p>
          <a:p>
            <a:pPr lvl="1"/>
            <a:r>
              <a:rPr lang="en-US" sz="2400" dirty="0" smtClean="0"/>
              <a:t>Is a character in the story</a:t>
            </a:r>
          </a:p>
          <a:p>
            <a:pPr lvl="1"/>
            <a:r>
              <a:rPr lang="en-US" sz="2400" dirty="0" smtClean="0"/>
              <a:t>Tells the story using the pronouns </a:t>
            </a:r>
            <a:r>
              <a:rPr lang="en-US" sz="2400" i="1" dirty="0" smtClean="0"/>
              <a:t>I, me, we, </a:t>
            </a:r>
            <a:r>
              <a:rPr lang="en-US" sz="2400" dirty="0" smtClean="0"/>
              <a:t>and </a:t>
            </a:r>
            <a:r>
              <a:rPr lang="en-US" sz="2400" i="1" dirty="0" smtClean="0"/>
              <a:t>us</a:t>
            </a:r>
          </a:p>
          <a:p>
            <a:pPr lvl="1"/>
            <a:r>
              <a:rPr lang="en-US" sz="2400" dirty="0" smtClean="0"/>
              <a:t>Tells the story as he or she experiences it.</a:t>
            </a:r>
          </a:p>
          <a:p>
            <a:r>
              <a:rPr lang="en-US" dirty="0" smtClean="0"/>
              <a:t>As you read “The Scholarship Jacket,” notice how the information you receive is limited to what the narrator sees, hears, thinks, and feels. </a:t>
            </a:r>
            <a:endParaRPr lang="en-US" dirty="0"/>
          </a:p>
        </p:txBody>
      </p:sp>
    </p:spTree>
    <p:extLst>
      <p:ext uri="{BB962C8B-B14F-4D97-AF65-F5344CB8AC3E}">
        <p14:creationId xmlns:p14="http://schemas.microsoft.com/office/powerpoint/2010/main" val="418347784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2286000"/>
          </a:xfrm>
        </p:spPr>
        <p:txBody>
          <a:bodyPr>
            <a:normAutofit fontScale="90000"/>
          </a:bodyPr>
          <a:lstStyle/>
          <a:p>
            <a:r>
              <a:rPr lang="en-US" dirty="0" smtClean="0"/>
              <a:t>Warm Up 9/11-Answer the following in a well written response on the next available left page in your notebook. ***Think about Martha’s reactions in “The Scholarship Jacket” and make connections. </a:t>
            </a:r>
            <a:endParaRPr lang="en-US" dirty="0"/>
          </a:p>
        </p:txBody>
      </p:sp>
      <p:sp>
        <p:nvSpPr>
          <p:cNvPr id="3" name="Content Placeholder 2"/>
          <p:cNvSpPr>
            <a:spLocks noGrp="1"/>
          </p:cNvSpPr>
          <p:nvPr>
            <p:ph idx="1"/>
          </p:nvPr>
        </p:nvSpPr>
        <p:spPr>
          <a:xfrm>
            <a:off x="457200" y="3962400"/>
            <a:ext cx="8229600" cy="2612136"/>
          </a:xfrm>
        </p:spPr>
        <p:txBody>
          <a:bodyPr/>
          <a:lstStyle/>
          <a:p>
            <a:r>
              <a:rPr lang="en-US" dirty="0" smtClean="0"/>
              <a:t>How do you respond when you do not get your way? What would you do if unable to fulfill your dream for your life? Would you give up or try something else?</a:t>
            </a:r>
            <a:endParaRPr lang="en-US" dirty="0"/>
          </a:p>
        </p:txBody>
      </p:sp>
    </p:spTree>
    <p:extLst>
      <p:ext uri="{BB962C8B-B14F-4D97-AF65-F5344CB8AC3E}">
        <p14:creationId xmlns:p14="http://schemas.microsoft.com/office/powerpoint/2010/main" val="98975370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400" dirty="0" smtClean="0">
                <a:solidFill>
                  <a:schemeClr val="tx1"/>
                </a:solidFill>
                <a:latin typeface="+mn-lt"/>
              </a:rPr>
              <a:t>Vocabulary- review (right page)</a:t>
            </a:r>
            <a:endParaRPr lang="es-MX" sz="4400" dirty="0">
              <a:solidFill>
                <a:schemeClr val="tx1"/>
              </a:solidFill>
              <a:latin typeface="+mn-lt"/>
            </a:endParaRPr>
          </a:p>
        </p:txBody>
      </p:sp>
      <p:sp>
        <p:nvSpPr>
          <p:cNvPr id="3" name="Content Placeholder 2"/>
          <p:cNvSpPr>
            <a:spLocks noGrp="1"/>
          </p:cNvSpPr>
          <p:nvPr>
            <p:ph idx="1"/>
          </p:nvPr>
        </p:nvSpPr>
        <p:spPr/>
        <p:txBody>
          <a:bodyPr>
            <a:normAutofit/>
          </a:bodyPr>
          <a:lstStyle/>
          <a:p>
            <a:pPr lvl="1"/>
            <a:r>
              <a:rPr lang="en-US" sz="4400" dirty="0" smtClean="0"/>
              <a:t>bias</a:t>
            </a:r>
          </a:p>
          <a:p>
            <a:pPr lvl="1"/>
            <a:r>
              <a:rPr lang="en-US" sz="4400" dirty="0" smtClean="0"/>
              <a:t>subjective</a:t>
            </a:r>
          </a:p>
          <a:p>
            <a:pPr lvl="1"/>
            <a:r>
              <a:rPr lang="en-US" sz="4400" dirty="0" smtClean="0"/>
              <a:t>objective</a:t>
            </a:r>
          </a:p>
          <a:p>
            <a:pPr lvl="1">
              <a:buNone/>
            </a:pPr>
            <a:endParaRPr lang="en-US" dirty="0" smtClean="0"/>
          </a:p>
        </p:txBody>
      </p:sp>
    </p:spTree>
    <p:extLst>
      <p:ext uri="{BB962C8B-B14F-4D97-AF65-F5344CB8AC3E}">
        <p14:creationId xmlns:p14="http://schemas.microsoft.com/office/powerpoint/2010/main" val="4105804178"/>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12820</TotalTime>
  <Words>1344</Words>
  <Application>Microsoft Macintosh PowerPoint</Application>
  <PresentationFormat>On-screen Show (4:3)</PresentationFormat>
  <Paragraphs>115</Paragraphs>
  <Slides>18</Slides>
  <Notes>3</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Urban</vt:lpstr>
      <vt:lpstr>Warm-up 9/8- RL8.1-Take out HW!</vt:lpstr>
      <vt:lpstr> During Reading-Making Inferences: </vt:lpstr>
      <vt:lpstr>As you read with your partner: </vt:lpstr>
      <vt:lpstr>Group discussion/written response: </vt:lpstr>
      <vt:lpstr>Point of view</vt:lpstr>
      <vt:lpstr>Analyzing Summaries 9/14 </vt:lpstr>
      <vt:lpstr>First-Person Point of View </vt:lpstr>
      <vt:lpstr>Warm Up 9/11-Answer the following in a well written response on the next available left page in your notebook. ***Think about Martha’s reactions in “The Scholarship Jacket” and make connections. </vt:lpstr>
      <vt:lpstr>Vocabulary- review (right page)</vt:lpstr>
      <vt:lpstr>Bias</vt:lpstr>
      <vt:lpstr>Subjective</vt:lpstr>
      <vt:lpstr>Objective</vt:lpstr>
      <vt:lpstr>A closer look at…add these to your notes…   Objective vs. Subjective</vt:lpstr>
      <vt:lpstr>Homework Due Monday 9/14</vt:lpstr>
      <vt:lpstr>Warm Up=Listen! Agenda  Tuesday 9/9</vt:lpstr>
      <vt:lpstr>Agenda/Graffiti Board 9/10…due by the end of class!! </vt:lpstr>
      <vt:lpstr>9/11 continued</vt:lpstr>
      <vt:lpstr>9/11 continued</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3rd Grade Unit 2  Lesson 2 Vocabulary</dc:title>
  <dc:creator>Owner</dc:creator>
  <cp:lastModifiedBy>Durham Public Schools</cp:lastModifiedBy>
  <cp:revision>97</cp:revision>
  <cp:lastPrinted>2015-09-09T12:03:48Z</cp:lastPrinted>
  <dcterms:created xsi:type="dcterms:W3CDTF">2013-03-24T23:09:26Z</dcterms:created>
  <dcterms:modified xsi:type="dcterms:W3CDTF">2015-09-30T21:00:32Z</dcterms:modified>
</cp:coreProperties>
</file>