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6"/>
  </p:handoutMasterIdLst>
  <p:sldIdLst>
    <p:sldId id="282" r:id="rId2"/>
    <p:sldId id="288" r:id="rId3"/>
    <p:sldId id="294" r:id="rId4"/>
    <p:sldId id="289" r:id="rId5"/>
    <p:sldId id="292" r:id="rId6"/>
    <p:sldId id="295" r:id="rId7"/>
    <p:sldId id="256" r:id="rId8"/>
    <p:sldId id="257" r:id="rId9"/>
    <p:sldId id="274" r:id="rId10"/>
    <p:sldId id="258" r:id="rId11"/>
    <p:sldId id="259" r:id="rId12"/>
    <p:sldId id="283" r:id="rId13"/>
    <p:sldId id="284" r:id="rId14"/>
    <p:sldId id="285" r:id="rId15"/>
    <p:sldId id="286" r:id="rId16"/>
    <p:sldId id="287" r:id="rId17"/>
    <p:sldId id="275" r:id="rId18"/>
    <p:sldId id="261" r:id="rId19"/>
    <p:sldId id="276" r:id="rId20"/>
    <p:sldId id="262" r:id="rId21"/>
    <p:sldId id="277" r:id="rId22"/>
    <p:sldId id="263" r:id="rId23"/>
    <p:sldId id="264" r:id="rId24"/>
    <p:sldId id="265" r:id="rId25"/>
    <p:sldId id="280" r:id="rId26"/>
    <p:sldId id="279" r:id="rId27"/>
    <p:sldId id="281" r:id="rId28"/>
    <p:sldId id="270" r:id="rId29"/>
    <p:sldId id="271" r:id="rId30"/>
    <p:sldId id="266" r:id="rId31"/>
    <p:sldId id="272" r:id="rId32"/>
    <p:sldId id="273" r:id="rId33"/>
    <p:sldId id="267" r:id="rId34"/>
    <p:sldId id="268"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pitchFamily="-110"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10"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10"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10"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10" charset="-128"/>
        <a:cs typeface="+mn-cs"/>
      </a:defRPr>
    </a:lvl5pPr>
    <a:lvl6pPr marL="2286000" algn="l" defTabSz="914400" rtl="0" eaLnBrk="1" latinLnBrk="0" hangingPunct="1">
      <a:defRPr kern="1200">
        <a:solidFill>
          <a:schemeClr val="tx1"/>
        </a:solidFill>
        <a:latin typeface="Arial" charset="0"/>
        <a:ea typeface="ＭＳ Ｐゴシック" pitchFamily="-110" charset="-128"/>
        <a:cs typeface="+mn-cs"/>
      </a:defRPr>
    </a:lvl6pPr>
    <a:lvl7pPr marL="2743200" algn="l" defTabSz="914400" rtl="0" eaLnBrk="1" latinLnBrk="0" hangingPunct="1">
      <a:defRPr kern="1200">
        <a:solidFill>
          <a:schemeClr val="tx1"/>
        </a:solidFill>
        <a:latin typeface="Arial" charset="0"/>
        <a:ea typeface="ＭＳ Ｐゴシック" pitchFamily="-110" charset="-128"/>
        <a:cs typeface="+mn-cs"/>
      </a:defRPr>
    </a:lvl7pPr>
    <a:lvl8pPr marL="3200400" algn="l" defTabSz="914400" rtl="0" eaLnBrk="1" latinLnBrk="0" hangingPunct="1">
      <a:defRPr kern="1200">
        <a:solidFill>
          <a:schemeClr val="tx1"/>
        </a:solidFill>
        <a:latin typeface="Arial" charset="0"/>
        <a:ea typeface="ＭＳ Ｐゴシック" pitchFamily="-110" charset="-128"/>
        <a:cs typeface="+mn-cs"/>
      </a:defRPr>
    </a:lvl8pPr>
    <a:lvl9pPr marL="3657600" algn="l" defTabSz="914400" rtl="0" eaLnBrk="1" latinLnBrk="0" hangingPunct="1">
      <a:defRPr kern="1200">
        <a:solidFill>
          <a:schemeClr val="tx1"/>
        </a:solidFill>
        <a:latin typeface="Arial" charset="0"/>
        <a:ea typeface="ＭＳ Ｐゴシック" pitchFamily="-11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74" d="100"/>
          <a:sy n="74" d="100"/>
        </p:scale>
        <p:origin x="-14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CE4AE0-4122-4091-93F9-DA4F0283306C}" type="datetimeFigureOut">
              <a:rPr lang="en-US" smtClean="0"/>
              <a:pPr/>
              <a:t>10/6/15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180E494-73BE-4011-BDF0-FDF9974D40DA}" type="slidenum">
              <a:rPr lang="en-US" smtClean="0"/>
              <a:pPr/>
              <a:t>‹#›</a:t>
            </a:fld>
            <a:endParaRPr lang="en-US"/>
          </a:p>
        </p:txBody>
      </p:sp>
    </p:spTree>
    <p:extLst>
      <p:ext uri="{BB962C8B-B14F-4D97-AF65-F5344CB8AC3E}">
        <p14:creationId xmlns:p14="http://schemas.microsoft.com/office/powerpoint/2010/main" val="28623338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rgbClr val="000000"/>
              </a:solidFill>
              <a:ea typeface="ＭＳ Ｐゴシック" pitchFamily="-110" charset="-128"/>
              <a:cs typeface="ＭＳ Ｐゴシック" pitchFamily="-110" charset="-128"/>
            </a:endParaRPr>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rgbClr val="000000"/>
              </a:solidFill>
              <a:ea typeface="ＭＳ Ｐゴシック" pitchFamily="-110" charset="-128"/>
              <a:cs typeface="ＭＳ Ｐゴシック" pitchFamily="-110" charset="-128"/>
            </a:endParaRPr>
          </a:p>
        </p:txBody>
      </p:sp>
      <p:sp>
        <p:nvSpPr>
          <p:cNvPr id="14" name="Title 13"/>
          <p:cNvSpPr>
            <a:spLocks noGrp="1"/>
          </p:cNvSpPr>
          <p:nvPr>
            <p:ph type="ctrTitle"/>
          </p:nvPr>
        </p:nvSpPr>
        <p:spPr>
          <a:xfrm>
            <a:off x="1432560" y="359898"/>
            <a:ext cx="7406640" cy="1472184"/>
          </a:xfrm>
        </p:spPr>
        <p:txBody>
          <a:bodyPr anchor="b"/>
          <a:lstStyle>
            <a:lvl1pPr algn="l">
              <a:defRPr/>
            </a:lvl1pPr>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lstStyle>
          <a:p>
            <a:fld id="{3A2BF5BE-C03F-4E05-AB3C-6A18DBD91FBA}" type="datetime1">
              <a:rPr lang="en-US"/>
              <a:pPr/>
              <a:t>10/6/15</a:t>
            </a:fld>
            <a:endParaRPr lang="en-US"/>
          </a:p>
        </p:txBody>
      </p:sp>
      <p:sp>
        <p:nvSpPr>
          <p:cNvPr id="7" name="Footer Placeholder 19"/>
          <p:cNvSpPr>
            <a:spLocks noGrp="1"/>
          </p:cNvSpPr>
          <p:nvPr>
            <p:ph type="ftr" sz="quarter" idx="11"/>
          </p:nvPr>
        </p:nvSpPr>
        <p:spPr/>
        <p:txBody>
          <a:bodyPr/>
          <a:lstStyle>
            <a:lvl1pPr>
              <a:defRPr/>
            </a:lvl1pPr>
          </a:lstStyle>
          <a:p>
            <a:pPr>
              <a:defRPr/>
            </a:pPr>
            <a:endParaRPr lang="en-US"/>
          </a:p>
        </p:txBody>
      </p:sp>
      <p:sp>
        <p:nvSpPr>
          <p:cNvPr id="8" name="Slide Number Placeholder 9"/>
          <p:cNvSpPr>
            <a:spLocks noGrp="1"/>
          </p:cNvSpPr>
          <p:nvPr>
            <p:ph type="sldNum" sz="quarter" idx="12"/>
          </p:nvPr>
        </p:nvSpPr>
        <p:spPr/>
        <p:txBody>
          <a:bodyPr/>
          <a:lstStyle>
            <a:lvl1pPr>
              <a:defRPr/>
            </a:lvl1pPr>
          </a:lstStyle>
          <a:p>
            <a:fld id="{6B47A4CE-51FE-44A5-AFBE-926A5D8A7A9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fld id="{D6759D33-0CF3-4A2F-8371-ACFBA842A897}" type="datetime1">
              <a:rPr lang="en-US"/>
              <a:pPr/>
              <a:t>10/6/15</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fld id="{278978F3-C6AD-4300-93CB-20C50FCDA18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fld id="{6217D877-02CA-4A62-83E9-203FAE198DFA}" type="datetime1">
              <a:rPr lang="en-US"/>
              <a:pPr/>
              <a:t>10/6/15</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fld id="{B0E86ECF-6DAB-4754-AD5D-C7BF7BAE78C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fld id="{456F7275-A454-4AAF-ADD7-4D053EEF029F}" type="datetime1">
              <a:rPr lang="en-US"/>
              <a:pPr/>
              <a:t>10/6/15</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fld id="{00E38C8A-4EAE-42D0-A13D-6888641DF67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cs typeface="ＭＳ Ｐゴシック" pitchFamily="-110" charset="-128"/>
            </a:endParaRPr>
          </a:p>
        </p:txBody>
      </p:sp>
      <p:sp>
        <p:nvSpPr>
          <p:cNvPr id="5" name="Rectangle 4"/>
          <p:cNvSpPr>
            <a:spLocks noChangeArrowheads="1"/>
          </p:cNvSpPr>
          <p:nvPr/>
        </p:nvSpPr>
        <p:spPr bwMode="invGray">
          <a:xfrm>
            <a:off x="2286000" y="0"/>
            <a:ext cx="76200" cy="6858000"/>
          </a:xfrm>
          <a:prstGeom prst="rect">
            <a:avLst/>
          </a:prstGeom>
          <a:solidFill>
            <a:schemeClr val="bg1"/>
          </a:solidFill>
          <a:ln w="25400" cap="rnd">
            <a:noFill/>
            <a:miter lim="800000"/>
            <a:headEnd/>
            <a:tailEnd/>
          </a:ln>
          <a:effectLst>
            <a:outerShdw dist="38000" dir="10800000" algn="tl" rotWithShape="0">
              <a:srgbClr val="706B5F">
                <a:alpha val="25000"/>
              </a:srgbClr>
            </a:outerShdw>
          </a:effectLst>
        </p:spPr>
        <p:txBody>
          <a:bodyPr anchor="ctr"/>
          <a:lstStyle/>
          <a:p>
            <a:pPr algn="ctr">
              <a:defRPr/>
            </a:pPr>
            <a:endParaRPr lang="en-US">
              <a:solidFill>
                <a:srgbClr val="FFFFFF"/>
              </a:solidFill>
              <a:latin typeface="+mn-lt"/>
              <a:cs typeface="ＭＳ Ｐゴシック" pitchFamily="-110" charset="-128"/>
            </a:endParaRPr>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rgbClr val="000000"/>
              </a:solidFill>
              <a:ea typeface="ＭＳ Ｐゴシック" pitchFamily="-110" charset="-128"/>
              <a:cs typeface="ＭＳ Ｐゴシック" pitchFamily="-110" charset="-128"/>
            </a:endParaRPr>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rgbClr val="000000"/>
              </a:solidFill>
              <a:ea typeface="ＭＳ Ｐゴシック" pitchFamily="-110" charset="-128"/>
              <a:cs typeface="ＭＳ Ｐゴシック" pitchFamily="-110" charset="-128"/>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fld id="{11135CFB-A211-446E-B3DB-464305DBE993}" type="datetime1">
              <a:rPr lang="en-US"/>
              <a:pPr/>
              <a:t>10/6/15</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DE33DE9C-9B79-4127-BB60-8B8153F0C38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fld id="{6DCD572F-0A50-41CC-B9E9-4DAAB2688474}" type="datetime1">
              <a:rPr lang="en-US"/>
              <a:pPr/>
              <a:t>10/6/15</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fld id="{C4E9348E-68CB-41D4-88EC-3D88E66E097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43FB1BEB-AB5E-4BFF-94C7-D2AC91033E67}" type="datetime1">
              <a:rPr lang="en-US"/>
              <a:pPr/>
              <a:t>10/6/15</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8FD5CFBB-09DD-4F53-A429-DA71B1F1E45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fld id="{939216D4-BDEA-4682-B479-B96644812F1A}" type="datetime1">
              <a:rPr lang="en-US"/>
              <a:pPr/>
              <a:t>10/6/15</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fld id="{5954A206-BE0E-4252-9954-72C1AF1FBBF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cs typeface="ＭＳ Ｐゴシック" pitchFamily="-110" charset="-128"/>
            </a:endParaRPr>
          </a:p>
        </p:txBody>
      </p:sp>
      <p:sp>
        <p:nvSpPr>
          <p:cNvPr id="3" name="Rectangle 2"/>
          <p:cNvSpPr>
            <a:spLocks noChangeArrowheads="1"/>
          </p:cNvSpPr>
          <p:nvPr/>
        </p:nvSpPr>
        <p:spPr bwMode="invGray">
          <a:xfrm>
            <a:off x="1014413" y="0"/>
            <a:ext cx="73025" cy="6858000"/>
          </a:xfrm>
          <a:prstGeom prst="rect">
            <a:avLst/>
          </a:prstGeom>
          <a:solidFill>
            <a:schemeClr val="bg1"/>
          </a:solidFill>
          <a:ln w="25400" cap="rnd">
            <a:noFill/>
            <a:miter lim="800000"/>
            <a:headEnd/>
            <a:tailEnd/>
          </a:ln>
          <a:effectLst>
            <a:outerShdw dist="38000" dir="10800000" algn="tl" rotWithShape="0">
              <a:srgbClr val="706B5F">
                <a:alpha val="25000"/>
              </a:srgbClr>
            </a:outerShdw>
          </a:effectLst>
        </p:spPr>
        <p:txBody>
          <a:bodyPr anchor="ctr"/>
          <a:lstStyle/>
          <a:p>
            <a:pPr algn="ctr">
              <a:defRPr/>
            </a:pPr>
            <a:endParaRPr lang="en-US">
              <a:solidFill>
                <a:srgbClr val="FFFFFF"/>
              </a:solidFill>
              <a:latin typeface="+mn-lt"/>
              <a:cs typeface="ＭＳ Ｐゴシック" pitchFamily="-110" charset="-128"/>
            </a:endParaRPr>
          </a:p>
        </p:txBody>
      </p:sp>
      <p:sp>
        <p:nvSpPr>
          <p:cNvPr id="4" name="Date Placeholder 1"/>
          <p:cNvSpPr>
            <a:spLocks noGrp="1"/>
          </p:cNvSpPr>
          <p:nvPr>
            <p:ph type="dt" sz="half" idx="10"/>
          </p:nvPr>
        </p:nvSpPr>
        <p:spPr/>
        <p:txBody>
          <a:bodyPr/>
          <a:lstStyle>
            <a:lvl1pPr>
              <a:defRPr/>
            </a:lvl1pPr>
          </a:lstStyle>
          <a:p>
            <a:fld id="{EAC06327-3A99-4A5D-AC99-9C4CAA00C3D0}" type="datetime1">
              <a:rPr lang="en-US"/>
              <a:pPr/>
              <a:t>10/6/15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fld id="{EABCE8D8-73C5-46CB-AB9D-4B21F151DAE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5A8D7346-E4F8-4F0C-AD8A-945E1D66E1DC}" type="datetime1">
              <a:rPr lang="en-US"/>
              <a:pPr/>
              <a:t>10/6/15</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76259A44-895C-44F7-B7B3-531CE6B4D0B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2575">
              <a:lnSpc>
                <a:spcPts val="3000"/>
              </a:lnSpc>
              <a:spcBef>
                <a:spcPts val="600"/>
              </a:spcBef>
              <a:buClr>
                <a:schemeClr val="accent1"/>
              </a:buClr>
              <a:buSzPct val="80000"/>
              <a:buFont typeface="Wingdings 2" pitchFamily="-110" charset="2"/>
              <a:buNone/>
            </a:pPr>
            <a:endParaRPr lang="en-US" sz="3200">
              <a:latin typeface="Gill Sans MT" pitchFamily="-110" charset="-18"/>
            </a:endParaRPr>
          </a:p>
        </p:txBody>
      </p:sp>
      <p:sp>
        <p:nvSpPr>
          <p:cNvPr id="6" name="Flowchart: Process 8"/>
          <p:cNvSpPr>
            <a:spLocks noChangeArrowheads="1"/>
          </p:cNvSpPr>
          <p:nvPr/>
        </p:nvSpPr>
        <p:spPr bwMode="auto">
          <a:xfrm rot="19468671">
            <a:off x="396875" y="954088"/>
            <a:ext cx="685800" cy="204787"/>
          </a:xfrm>
          <a:prstGeom prst="flowChartProcess">
            <a:avLst/>
          </a:prstGeom>
          <a:solidFill>
            <a:srgbClr val="FBFBFB">
              <a:alpha val="45097"/>
            </a:srgbClr>
          </a:solidFill>
          <a:ln w="6350" cap="rnd">
            <a:solidFill>
              <a:srgbClr val="FFFFFF"/>
            </a:solidFill>
            <a:miter lim="800000"/>
            <a:headEnd/>
            <a:tailEnd/>
          </a:ln>
          <a:effectLst>
            <a:outerShdw dist="25400" dir="3299947" sx="96001" sy="96001" algn="tl" rotWithShape="0">
              <a:srgbClr val="EBDAB1">
                <a:alpha val="39999"/>
              </a:srgbClr>
            </a:outerShdw>
          </a:effectLst>
        </p:spPr>
        <p:txBody>
          <a:bodyPr anchor="ctr"/>
          <a:lstStyle/>
          <a:p>
            <a:pPr algn="ctr">
              <a:defRPr/>
            </a:pPr>
            <a:endParaRPr lang="en-US">
              <a:solidFill>
                <a:srgbClr val="FFFFFF"/>
              </a:solidFill>
              <a:latin typeface="+mn-lt"/>
              <a:cs typeface="ＭＳ Ｐゴシック" pitchFamily="-110" charset="-128"/>
            </a:endParaRPr>
          </a:p>
        </p:txBody>
      </p:sp>
      <p:sp>
        <p:nvSpPr>
          <p:cNvPr id="7" name="Flowchart: Process 9"/>
          <p:cNvSpPr>
            <a:spLocks noChangeArrowheads="1"/>
          </p:cNvSpPr>
          <p:nvPr/>
        </p:nvSpPr>
        <p:spPr bwMode="auto">
          <a:xfrm rot="2103354" flipH="1">
            <a:off x="5003800" y="936625"/>
            <a:ext cx="649288" cy="204788"/>
          </a:xfrm>
          <a:prstGeom prst="flowChartProcess">
            <a:avLst/>
          </a:prstGeom>
          <a:solidFill>
            <a:srgbClr val="FBFBFB">
              <a:alpha val="45097"/>
            </a:srgbClr>
          </a:solidFill>
          <a:ln w="6350" cap="rnd">
            <a:solidFill>
              <a:srgbClr val="FFFFFF"/>
            </a:solidFill>
            <a:miter lim="800000"/>
            <a:headEnd/>
            <a:tailEnd/>
          </a:ln>
          <a:effectLst>
            <a:outerShdw dist="25400" dir="3299947" sx="96001" sy="96001" algn="tl" rotWithShape="0">
              <a:schemeClr val="bg2">
                <a:alpha val="20000"/>
              </a:schemeClr>
            </a:outerShdw>
          </a:effectLst>
        </p:spPr>
        <p:txBody>
          <a:bodyPr anchor="ctr"/>
          <a:lstStyle/>
          <a:p>
            <a:pPr algn="ctr">
              <a:defRPr/>
            </a:pPr>
            <a:endParaRPr lang="en-US">
              <a:solidFill>
                <a:srgbClr val="FFFFFF"/>
              </a:solidFill>
              <a:latin typeface="+mn-lt"/>
              <a:cs typeface="ＭＳ Ｐゴシック" pitchFamily="-110" charset="-128"/>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fld id="{B0E34DAA-D5A7-43A6-AC05-CEB4C973E2CC}" type="datetime1">
              <a:rPr lang="en-US"/>
              <a:pPr/>
              <a:t>10/6/15</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fld id="{99992BE8-5635-4C65-8570-8EE98D5A938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cs typeface="ＭＳ Ｐゴシック" pitchFamily="-110" charset="-128"/>
            </a:endParaRPr>
          </a:p>
        </p:txBody>
      </p:sp>
      <p:sp>
        <p:nvSpPr>
          <p:cNvPr id="8" name="Oval 7"/>
          <p:cNvSpPr>
            <a:spLocks noChangeArrowheads="1"/>
          </p:cNvSpPr>
          <p:nvPr/>
        </p:nvSpPr>
        <p:spPr bwMode="auto">
          <a:xfrm>
            <a:off x="168275" y="20638"/>
            <a:ext cx="1703388" cy="1703387"/>
          </a:xfrm>
          <a:prstGeom prst="ellipse">
            <a:avLst/>
          </a:prstGeom>
          <a:noFill/>
          <a:ln w="27305" cap="rnd">
            <a:solidFill>
              <a:srgbClr val="FFF6DB"/>
            </a:solidFill>
            <a:round/>
            <a:headEnd/>
            <a:tailEnd/>
          </a:ln>
          <a:effectLst>
            <a:outerShdw dist="25400" dir="5400000" algn="tl" rotWithShape="0">
              <a:srgbClr val="AFA58D">
                <a:alpha val="84999"/>
              </a:srgbClr>
            </a:outerShdw>
          </a:effectLst>
        </p:spPr>
        <p:txBody>
          <a:bodyPr anchor="ctr"/>
          <a:lstStyle/>
          <a:p>
            <a:pPr algn="ctr">
              <a:defRPr/>
            </a:pPr>
            <a:endParaRPr lang="en-US">
              <a:solidFill>
                <a:srgbClr val="FFFFFF"/>
              </a:solidFill>
              <a:latin typeface="+mn-lt"/>
              <a:cs typeface="ＭＳ Ｐゴシック" pitchFamily="-110" charset="-128"/>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cs typeface="ＭＳ Ｐゴシック" pitchFamily="-110" charset="-128"/>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cs typeface="ＭＳ Ｐゴシック" pitchFamily="-110" charset="-128"/>
            </a:endParaRPr>
          </a:p>
        </p:txBody>
      </p:sp>
      <p:sp>
        <p:nvSpPr>
          <p:cNvPr id="5" name="Title Placeholder 4"/>
          <p:cNvSpPr>
            <a:spLocks noGrp="1"/>
          </p:cNvSpPr>
          <p:nvPr>
            <p:ph type="title"/>
          </p:nvPr>
        </p:nvSpPr>
        <p:spPr>
          <a:xfrm>
            <a:off x="1435100" y="274638"/>
            <a:ext cx="749935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vert="horz" wrap="square" lIns="91440" tIns="45720" rIns="91440" bIns="45720" numCol="1" anchor="b" anchorCtr="0" compatLnSpc="1">
            <a:prstTxWarp prst="textNoShape">
              <a:avLst/>
            </a:prstTxWarp>
          </a:bodyPr>
          <a:lstStyle>
            <a:lvl1pPr algn="r">
              <a:defRPr sz="1200">
                <a:solidFill>
                  <a:srgbClr val="B5A788"/>
                </a:solidFill>
                <a:latin typeface="Gill Sans MT" pitchFamily="-110" charset="-18"/>
              </a:defRPr>
            </a:lvl1pPr>
          </a:lstStyle>
          <a:p>
            <a:fld id="{8FBED009-BCA0-4CA6-8CBC-0916630C50DE}" type="datetime1">
              <a:rPr lang="en-US"/>
              <a:pPr/>
              <a:t>10/6/15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vert="horz" wrap="square" lIns="91440" tIns="45720" rIns="91440" bIns="45720" numCol="1" anchor="b" anchorCtr="0" compatLnSpc="1">
            <a:prstTxWarp prst="textNoShape">
              <a:avLst/>
            </a:prstTxWarp>
          </a:bodyPr>
          <a:lstStyle>
            <a:lvl1pPr>
              <a:defRPr sz="1200">
                <a:solidFill>
                  <a:srgbClr val="B5A788"/>
                </a:solidFill>
                <a:latin typeface="Gill Sans MT" pitchFamily="-110" charset="-18"/>
                <a:cs typeface="ＭＳ Ｐゴシック" pitchFamily="-110" charset="-128"/>
              </a:defRPr>
            </a:lvl1pPr>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B5A788"/>
                </a:solidFill>
                <a:latin typeface="Gill Sans MT" pitchFamily="-110" charset="-18"/>
              </a:defRPr>
            </a:lvl1pPr>
          </a:lstStyle>
          <a:p>
            <a:fld id="{A74361AA-A450-4E30-9BB0-8FF0DF905B99}" type="slidenum">
              <a:rPr lang="en-US"/>
              <a:pPr/>
              <a:t>‹#›</a:t>
            </a:fld>
            <a:endParaRPr lang="en-US"/>
          </a:p>
        </p:txBody>
      </p:sp>
      <p:sp>
        <p:nvSpPr>
          <p:cNvPr id="15" name="Rectangle 14"/>
          <p:cNvSpPr>
            <a:spLocks noChangeArrowheads="1"/>
          </p:cNvSpPr>
          <p:nvPr/>
        </p:nvSpPr>
        <p:spPr bwMode="invGray">
          <a:xfrm>
            <a:off x="1014413" y="0"/>
            <a:ext cx="73025" cy="6858000"/>
          </a:xfrm>
          <a:prstGeom prst="rect">
            <a:avLst/>
          </a:prstGeom>
          <a:solidFill>
            <a:schemeClr val="bg1"/>
          </a:solidFill>
          <a:ln w="25400" cap="rnd">
            <a:noFill/>
            <a:miter lim="800000"/>
            <a:headEnd/>
            <a:tailEnd/>
          </a:ln>
          <a:effectLst>
            <a:outerShdw dist="38000" dir="10800000" algn="tl" rotWithShape="0">
              <a:srgbClr val="706B5F">
                <a:alpha val="25000"/>
              </a:srgbClr>
            </a:outerShdw>
          </a:effectLst>
        </p:spPr>
        <p:txBody>
          <a:bodyPr anchor="ctr"/>
          <a:lstStyle/>
          <a:p>
            <a:pPr algn="ctr">
              <a:defRPr/>
            </a:pPr>
            <a:endParaRPr lang="en-US">
              <a:solidFill>
                <a:srgbClr val="FFFFFF"/>
              </a:solidFill>
              <a:latin typeface="+mn-lt"/>
              <a:cs typeface="ＭＳ Ｐゴシック" pitchFamily="-110" charset="-128"/>
            </a:endParaRPr>
          </a:p>
        </p:txBody>
      </p:sp>
    </p:spTree>
  </p:cSld>
  <p:clrMap bg1="lt1" tx1="dk1" bg2="lt2" tx2="dk2" accent1="accent1" accent2="accent2" accent3="accent3" accent4="accent4" accent5="accent5" accent6="accent6" hlink="hlink" folHlink="folHlink"/>
  <p:sldLayoutIdLst>
    <p:sldLayoutId id="2147483763" r:id="rId1"/>
    <p:sldLayoutId id="2147483758" r:id="rId2"/>
    <p:sldLayoutId id="2147483764" r:id="rId3"/>
    <p:sldLayoutId id="2147483759" r:id="rId4"/>
    <p:sldLayoutId id="2147483765" r:id="rId5"/>
    <p:sldLayoutId id="2147483760" r:id="rId6"/>
    <p:sldLayoutId id="2147483766" r:id="rId7"/>
    <p:sldLayoutId id="2147483767" r:id="rId8"/>
    <p:sldLayoutId id="2147483768" r:id="rId9"/>
    <p:sldLayoutId id="2147483761" r:id="rId10"/>
    <p:sldLayoutId id="2147483762"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ＭＳ Ｐゴシック" pitchFamily="-110" charset="-128"/>
          <a:cs typeface="ＭＳ Ｐゴシック" pitchFamily="-110" charset="-128"/>
        </a:defRPr>
      </a:lvl1pPr>
      <a:lvl2pPr algn="l" rtl="0" eaLnBrk="0" fontAlgn="base" hangingPunct="0">
        <a:spcBef>
          <a:spcPct val="0"/>
        </a:spcBef>
        <a:spcAft>
          <a:spcPct val="0"/>
        </a:spcAft>
        <a:defRPr sz="4300">
          <a:solidFill>
            <a:srgbClr val="572314"/>
          </a:solidFill>
          <a:latin typeface="Gill Sans MT" pitchFamily="-110" charset="-18"/>
          <a:ea typeface="ＭＳ Ｐゴシック" pitchFamily="-110" charset="-128"/>
          <a:cs typeface="ＭＳ Ｐゴシック" pitchFamily="-110" charset="-128"/>
        </a:defRPr>
      </a:lvl2pPr>
      <a:lvl3pPr algn="l" rtl="0" eaLnBrk="0" fontAlgn="base" hangingPunct="0">
        <a:spcBef>
          <a:spcPct val="0"/>
        </a:spcBef>
        <a:spcAft>
          <a:spcPct val="0"/>
        </a:spcAft>
        <a:defRPr sz="4300">
          <a:solidFill>
            <a:srgbClr val="572314"/>
          </a:solidFill>
          <a:latin typeface="Gill Sans MT" pitchFamily="-110" charset="-18"/>
          <a:ea typeface="ＭＳ Ｐゴシック" pitchFamily="-110" charset="-128"/>
          <a:cs typeface="ＭＳ Ｐゴシック" pitchFamily="-110" charset="-128"/>
        </a:defRPr>
      </a:lvl3pPr>
      <a:lvl4pPr algn="l" rtl="0" eaLnBrk="0" fontAlgn="base" hangingPunct="0">
        <a:spcBef>
          <a:spcPct val="0"/>
        </a:spcBef>
        <a:spcAft>
          <a:spcPct val="0"/>
        </a:spcAft>
        <a:defRPr sz="4300">
          <a:solidFill>
            <a:srgbClr val="572314"/>
          </a:solidFill>
          <a:latin typeface="Gill Sans MT" pitchFamily="-110" charset="-18"/>
          <a:ea typeface="ＭＳ Ｐゴシック" pitchFamily="-110" charset="-128"/>
          <a:cs typeface="ＭＳ Ｐゴシック" pitchFamily="-110" charset="-128"/>
        </a:defRPr>
      </a:lvl4pPr>
      <a:lvl5pPr algn="l" rtl="0" eaLnBrk="0" fontAlgn="base" hangingPunct="0">
        <a:spcBef>
          <a:spcPct val="0"/>
        </a:spcBef>
        <a:spcAft>
          <a:spcPct val="0"/>
        </a:spcAft>
        <a:defRPr sz="4300">
          <a:solidFill>
            <a:srgbClr val="572314"/>
          </a:solidFill>
          <a:latin typeface="Gill Sans MT" pitchFamily="-110" charset="-18"/>
          <a:ea typeface="ＭＳ Ｐゴシック" pitchFamily="-110" charset="-128"/>
          <a:cs typeface="ＭＳ Ｐゴシック" pitchFamily="-110" charset="-128"/>
        </a:defRPr>
      </a:lvl5pPr>
      <a:lvl6pPr marL="457200" algn="l" rtl="0" fontAlgn="base">
        <a:spcBef>
          <a:spcPct val="0"/>
        </a:spcBef>
        <a:spcAft>
          <a:spcPct val="0"/>
        </a:spcAft>
        <a:defRPr sz="4300">
          <a:solidFill>
            <a:srgbClr val="572314"/>
          </a:solidFill>
          <a:latin typeface="Gill Sans MT" pitchFamily="-110" charset="-18"/>
          <a:ea typeface="ＭＳ Ｐゴシック" pitchFamily="-110" charset="-128"/>
          <a:cs typeface="ＭＳ Ｐゴシック" pitchFamily="-110" charset="-128"/>
        </a:defRPr>
      </a:lvl6pPr>
      <a:lvl7pPr marL="914400" algn="l" rtl="0" fontAlgn="base">
        <a:spcBef>
          <a:spcPct val="0"/>
        </a:spcBef>
        <a:spcAft>
          <a:spcPct val="0"/>
        </a:spcAft>
        <a:defRPr sz="4300">
          <a:solidFill>
            <a:srgbClr val="572314"/>
          </a:solidFill>
          <a:latin typeface="Gill Sans MT" pitchFamily="-110" charset="-18"/>
          <a:ea typeface="ＭＳ Ｐゴシック" pitchFamily="-110" charset="-128"/>
          <a:cs typeface="ＭＳ Ｐゴシック" pitchFamily="-110" charset="-128"/>
        </a:defRPr>
      </a:lvl7pPr>
      <a:lvl8pPr marL="1371600" algn="l" rtl="0" fontAlgn="base">
        <a:spcBef>
          <a:spcPct val="0"/>
        </a:spcBef>
        <a:spcAft>
          <a:spcPct val="0"/>
        </a:spcAft>
        <a:defRPr sz="4300">
          <a:solidFill>
            <a:srgbClr val="572314"/>
          </a:solidFill>
          <a:latin typeface="Gill Sans MT" pitchFamily="-110" charset="-18"/>
          <a:ea typeface="ＭＳ Ｐゴシック" pitchFamily="-110" charset="-128"/>
          <a:cs typeface="ＭＳ Ｐゴシック" pitchFamily="-110" charset="-128"/>
        </a:defRPr>
      </a:lvl8pPr>
      <a:lvl9pPr marL="1828800" algn="l" rtl="0" fontAlgn="base">
        <a:spcBef>
          <a:spcPct val="0"/>
        </a:spcBef>
        <a:spcAft>
          <a:spcPct val="0"/>
        </a:spcAft>
        <a:defRPr sz="4300">
          <a:solidFill>
            <a:srgbClr val="572314"/>
          </a:solidFill>
          <a:latin typeface="Gill Sans MT" pitchFamily="-110" charset="-18"/>
          <a:ea typeface="ＭＳ Ｐゴシック" pitchFamily="-110" charset="-128"/>
          <a:cs typeface="ＭＳ Ｐゴシック" pitchFamily="-110" charset="-128"/>
        </a:defRPr>
      </a:lvl9pPr>
    </p:titleStyle>
    <p:bodyStyle>
      <a:lvl1pPr marL="365125" indent="-282575" algn="l" rtl="0" eaLnBrk="0" fontAlgn="base" hangingPunct="0">
        <a:spcBef>
          <a:spcPts val="600"/>
        </a:spcBef>
        <a:spcAft>
          <a:spcPct val="0"/>
        </a:spcAft>
        <a:buClr>
          <a:schemeClr val="accent1"/>
        </a:buClr>
        <a:buSzPct val="80000"/>
        <a:buFont typeface="Wingdings 2" pitchFamily="-110" charset="2"/>
        <a:buChar char=""/>
        <a:defRPr sz="3200" kern="1200">
          <a:solidFill>
            <a:schemeClr val="tx1"/>
          </a:solidFill>
          <a:latin typeface="+mn-lt"/>
          <a:ea typeface="ＭＳ Ｐゴシック" pitchFamily="-110" charset="-128"/>
          <a:cs typeface="ＭＳ Ｐゴシック" pitchFamily="-110" charset="-128"/>
        </a:defRPr>
      </a:lvl1pPr>
      <a:lvl2pPr marL="639763" indent="-236538" algn="l" rtl="0" eaLnBrk="0" fontAlgn="base" hangingPunct="0">
        <a:spcBef>
          <a:spcPts val="550"/>
        </a:spcBef>
        <a:spcAft>
          <a:spcPct val="0"/>
        </a:spcAft>
        <a:buClr>
          <a:schemeClr val="accent1"/>
        </a:buClr>
        <a:buFont typeface="Verdana" pitchFamily="-110" charset="0"/>
        <a:buChar char="◦"/>
        <a:defRPr sz="2800" kern="1200">
          <a:solidFill>
            <a:schemeClr val="tx1"/>
          </a:solidFill>
          <a:latin typeface="+mn-lt"/>
          <a:ea typeface="ＭＳ Ｐゴシック" pitchFamily="-110" charset="-128"/>
          <a:cs typeface="+mn-cs"/>
        </a:defRPr>
      </a:lvl2pPr>
      <a:lvl3pPr marL="885825" indent="-228600" algn="l" rtl="0" eaLnBrk="0" fontAlgn="base" hangingPunct="0">
        <a:spcBef>
          <a:spcPct val="20000"/>
        </a:spcBef>
        <a:spcAft>
          <a:spcPct val="0"/>
        </a:spcAft>
        <a:buClr>
          <a:schemeClr val="accent2"/>
        </a:buClr>
        <a:buFont typeface="Wingdings 2" pitchFamily="-110" charset="2"/>
        <a:buChar char=""/>
        <a:defRPr sz="2400" kern="1200">
          <a:solidFill>
            <a:schemeClr val="tx1"/>
          </a:solidFill>
          <a:latin typeface="+mn-lt"/>
          <a:ea typeface="ＭＳ Ｐゴシック" pitchFamily="-110" charset="-128"/>
          <a:cs typeface="+mn-cs"/>
        </a:defRPr>
      </a:lvl3pPr>
      <a:lvl4pPr marL="1096963" indent="-173038" algn="l" rtl="0" eaLnBrk="0" fontAlgn="base" hangingPunct="0">
        <a:spcBef>
          <a:spcPct val="20000"/>
        </a:spcBef>
        <a:spcAft>
          <a:spcPct val="0"/>
        </a:spcAft>
        <a:buClr>
          <a:srgbClr val="C32D2E"/>
        </a:buClr>
        <a:buFont typeface="Wingdings 2" pitchFamily="-110" charset="2"/>
        <a:buChar char=""/>
        <a:defRPr sz="2000" kern="1200">
          <a:solidFill>
            <a:schemeClr val="tx1"/>
          </a:solidFill>
          <a:latin typeface="+mn-lt"/>
          <a:ea typeface="ＭＳ Ｐゴシック" pitchFamily="-110" charset="-128"/>
          <a:cs typeface="+mn-cs"/>
        </a:defRPr>
      </a:lvl4pPr>
      <a:lvl5pPr marL="1296988" indent="-182563" algn="l" rtl="0" eaLnBrk="0" fontAlgn="base" hangingPunct="0">
        <a:spcBef>
          <a:spcPct val="20000"/>
        </a:spcBef>
        <a:spcAft>
          <a:spcPct val="0"/>
        </a:spcAft>
        <a:buClr>
          <a:srgbClr val="84AA33"/>
        </a:buClr>
        <a:buFont typeface="Wingdings 2" pitchFamily="-110" charset="2"/>
        <a:buChar char=""/>
        <a:defRPr sz="2000" kern="1200">
          <a:solidFill>
            <a:schemeClr val="tx1"/>
          </a:solidFill>
          <a:latin typeface="+mn-lt"/>
          <a:ea typeface="ＭＳ Ｐゴシック" pitchFamily="-110" charset="-128"/>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endParaRPr lang="en-US" dirty="0"/>
          </a:p>
        </p:txBody>
      </p:sp>
      <p:sp>
        <p:nvSpPr>
          <p:cNvPr id="3" name="Content Placeholder 2"/>
          <p:cNvSpPr>
            <a:spLocks noGrp="1"/>
          </p:cNvSpPr>
          <p:nvPr>
            <p:ph idx="1"/>
          </p:nvPr>
        </p:nvSpPr>
        <p:spPr/>
        <p:txBody>
          <a:bodyPr/>
          <a:lstStyle/>
          <a:p>
            <a:r>
              <a:rPr lang="en-US" dirty="0" smtClean="0"/>
              <a:t>Create 4 lists of describing words. One for each category: personality, strengths, weaknesses, hopes and dreams.</a:t>
            </a:r>
          </a:p>
          <a:p>
            <a:endParaRPr lang="en-US" dirty="0" smtClean="0"/>
          </a:p>
          <a:p>
            <a:r>
              <a:rPr lang="en-US" dirty="0" smtClean="0"/>
              <a:t>Then illustrate that is a symbolic representation of yourself.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effectLst>
                  <a:outerShdw blurRad="38100" dist="38100" dir="2700000" algn="tl">
                    <a:srgbClr val="DDDDDD"/>
                  </a:outerShdw>
                </a:effectLst>
              </a:rPr>
              <a:t>2. Direct Characterization</a:t>
            </a:r>
          </a:p>
        </p:txBody>
      </p:sp>
      <p:sp>
        <p:nvSpPr>
          <p:cNvPr id="3" name="Content Placeholder 2"/>
          <p:cNvSpPr>
            <a:spLocks noGrp="1"/>
          </p:cNvSpPr>
          <p:nvPr>
            <p:ph idx="1"/>
          </p:nvPr>
        </p:nvSpPr>
        <p:spPr/>
        <p:txBody>
          <a:bodyPr/>
          <a:lstStyle/>
          <a:p>
            <a:pPr eaLnBrk="1" hangingPunct="1"/>
            <a:r>
              <a:rPr lang="en-US" smtClean="0"/>
              <a:t>Meaning – when the writer directly tells the reader what a character is like</a:t>
            </a:r>
          </a:p>
          <a:p>
            <a:pPr eaLnBrk="1" hangingPunct="1"/>
            <a:endParaRPr lang="en-US" smtClean="0"/>
          </a:p>
          <a:p>
            <a:pPr eaLnBrk="1" hangingPunct="1"/>
            <a:r>
              <a:rPr lang="en-US" smtClean="0"/>
              <a:t>Example</a:t>
            </a:r>
          </a:p>
          <a:p>
            <a:pPr lvl="1" eaLnBrk="1" hangingPunct="1"/>
            <a:r>
              <a:rPr lang="en-US" smtClean="0"/>
              <a:t>Sherlock Holmes is clever and resourceful.</a:t>
            </a:r>
          </a:p>
          <a:p>
            <a:pPr lvl="1" eaLnBrk="1" hangingPunct="1"/>
            <a:r>
              <a:rPr lang="en-US" smtClean="0"/>
              <a:t>Dracula is an evil vampire.</a:t>
            </a:r>
          </a:p>
        </p:txBody>
      </p:sp>
      <p:pic>
        <p:nvPicPr>
          <p:cNvPr id="4" name="Picture 3" descr="Sherlock.jpg"/>
          <p:cNvPicPr>
            <a:picLocks noChangeAspect="1"/>
          </p:cNvPicPr>
          <p:nvPr/>
        </p:nvPicPr>
        <p:blipFill>
          <a:blip r:embed="rId2" cstate="print"/>
          <a:srcRect/>
          <a:stretch>
            <a:fillRect/>
          </a:stretch>
        </p:blipFill>
        <p:spPr bwMode="auto">
          <a:xfrm>
            <a:off x="1600200" y="4648200"/>
            <a:ext cx="1676400" cy="2049463"/>
          </a:xfrm>
          <a:prstGeom prst="rect">
            <a:avLst/>
          </a:prstGeom>
          <a:noFill/>
          <a:ln w="9525">
            <a:noFill/>
            <a:miter lim="800000"/>
            <a:headEnd/>
            <a:tailEnd/>
          </a:ln>
        </p:spPr>
      </p:pic>
      <p:pic>
        <p:nvPicPr>
          <p:cNvPr id="5" name="Picture 4" descr="Dracula.jpg"/>
          <p:cNvPicPr>
            <a:picLocks noChangeAspect="1"/>
          </p:cNvPicPr>
          <p:nvPr/>
        </p:nvPicPr>
        <p:blipFill>
          <a:blip r:embed="rId3" cstate="print"/>
          <a:srcRect/>
          <a:stretch>
            <a:fillRect/>
          </a:stretch>
        </p:blipFill>
        <p:spPr bwMode="auto">
          <a:xfrm>
            <a:off x="4800600" y="2819400"/>
            <a:ext cx="3492500" cy="35814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effectLst>
                  <a:outerShdw blurRad="38100" dist="38100" dir="2700000" algn="tl">
                    <a:srgbClr val="DDDDDD"/>
                  </a:outerShdw>
                </a:effectLst>
              </a:rPr>
              <a:t>3. Indirect Characterization</a:t>
            </a:r>
          </a:p>
        </p:txBody>
      </p:sp>
      <p:sp>
        <p:nvSpPr>
          <p:cNvPr id="3" name="Content Placeholder 2"/>
          <p:cNvSpPr>
            <a:spLocks noGrp="1"/>
          </p:cNvSpPr>
          <p:nvPr>
            <p:ph idx="1"/>
          </p:nvPr>
        </p:nvSpPr>
        <p:spPr/>
        <p:txBody>
          <a:bodyPr/>
          <a:lstStyle/>
          <a:p>
            <a:pPr eaLnBrk="1" hangingPunct="1"/>
            <a:r>
              <a:rPr lang="en-US" smtClean="0"/>
              <a:t>Meaning – When the writer gives the reader clues about the character by describing how the character acts and thinks.</a:t>
            </a:r>
          </a:p>
          <a:p>
            <a:pPr eaLnBrk="1" hangingPunct="1">
              <a:buFont typeface="Wingdings 2" pitchFamily="-110" charset="2"/>
              <a:buNone/>
            </a:pPr>
            <a:endParaRPr lang="en-US" smtClean="0"/>
          </a:p>
          <a:p>
            <a:pPr eaLnBrk="1" hangingPunct="1"/>
            <a:r>
              <a:rPr lang="en-US" smtClean="0"/>
              <a:t>The writer allows the reader to decide how to view the character.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
            </a:r>
            <a:br>
              <a:rPr lang="en-US" sz="7200" dirty="0" smtClean="0"/>
            </a:br>
            <a:r>
              <a:rPr lang="en-US" sz="7200" dirty="0" smtClean="0"/>
              <a:t>Speech</a:t>
            </a:r>
            <a:br>
              <a:rPr lang="en-US" sz="7200" dirty="0" smtClean="0"/>
            </a:br>
            <a:endParaRPr lang="en-US" sz="7200" dirty="0"/>
          </a:p>
        </p:txBody>
      </p:sp>
      <p:sp>
        <p:nvSpPr>
          <p:cNvPr id="3" name="Content Placeholder 2"/>
          <p:cNvSpPr>
            <a:spLocks noGrp="1"/>
          </p:cNvSpPr>
          <p:nvPr>
            <p:ph idx="1"/>
          </p:nvPr>
        </p:nvSpPr>
        <p:spPr/>
        <p:txBody>
          <a:bodyPr/>
          <a:lstStyle/>
          <a:p>
            <a:r>
              <a:rPr lang="en-US" sz="6600" dirty="0" smtClean="0"/>
              <a:t>What does the character say? </a:t>
            </a:r>
          </a:p>
          <a:p>
            <a:r>
              <a:rPr lang="en-US" sz="6600" dirty="0" smtClean="0"/>
              <a:t>How does the character speak? </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a:t>
            </a:r>
            <a:endParaRPr lang="en-US" dirty="0"/>
          </a:p>
        </p:txBody>
      </p:sp>
      <p:sp>
        <p:nvSpPr>
          <p:cNvPr id="3" name="Content Placeholder 2"/>
          <p:cNvSpPr>
            <a:spLocks noGrp="1"/>
          </p:cNvSpPr>
          <p:nvPr>
            <p:ph idx="1"/>
          </p:nvPr>
        </p:nvSpPr>
        <p:spPr/>
        <p:txBody>
          <a:bodyPr/>
          <a:lstStyle/>
          <a:p>
            <a:r>
              <a:rPr lang="en-US" sz="6600" dirty="0" smtClean="0"/>
              <a:t>What is revealed through the character’s private thoughts and feelings?</a:t>
            </a:r>
            <a:endParaRPr lang="en-US" sz="66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on others…</a:t>
            </a:r>
            <a:endParaRPr lang="en-US" dirty="0"/>
          </a:p>
        </p:txBody>
      </p:sp>
      <p:sp>
        <p:nvSpPr>
          <p:cNvPr id="3" name="Content Placeholder 2"/>
          <p:cNvSpPr>
            <a:spLocks noGrp="1"/>
          </p:cNvSpPr>
          <p:nvPr>
            <p:ph idx="1"/>
          </p:nvPr>
        </p:nvSpPr>
        <p:spPr/>
        <p:txBody>
          <a:bodyPr/>
          <a:lstStyle/>
          <a:p>
            <a:r>
              <a:rPr lang="en-US" sz="4800" dirty="0" smtClean="0"/>
              <a:t>What is revealed through the character’s effect on other people?</a:t>
            </a:r>
          </a:p>
          <a:p>
            <a:r>
              <a:rPr lang="en-US" sz="4800" dirty="0" smtClean="0"/>
              <a:t>How do other characters feel or behave in reaction to the character?</a:t>
            </a:r>
            <a:endParaRPr lang="en-US" sz="4800"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Actions</a:t>
            </a:r>
            <a:endParaRPr lang="en-US" dirty="0"/>
          </a:p>
        </p:txBody>
      </p:sp>
      <p:sp>
        <p:nvSpPr>
          <p:cNvPr id="3" name="Content Placeholder 2"/>
          <p:cNvSpPr>
            <a:spLocks noGrp="1"/>
          </p:cNvSpPr>
          <p:nvPr>
            <p:ph idx="1"/>
          </p:nvPr>
        </p:nvSpPr>
        <p:spPr/>
        <p:txBody>
          <a:bodyPr/>
          <a:lstStyle/>
          <a:p>
            <a:r>
              <a:rPr lang="en-US" sz="6600" dirty="0" smtClean="0"/>
              <a:t>What does the character do?</a:t>
            </a:r>
          </a:p>
          <a:p>
            <a:r>
              <a:rPr lang="en-US" sz="6600" dirty="0" smtClean="0"/>
              <a:t>How does the character behave?</a:t>
            </a:r>
            <a:endParaRPr lang="en-US" sz="66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Looks</a:t>
            </a:r>
            <a:endParaRPr lang="en-US" dirty="0"/>
          </a:p>
        </p:txBody>
      </p:sp>
      <p:sp>
        <p:nvSpPr>
          <p:cNvPr id="3" name="Content Placeholder 2"/>
          <p:cNvSpPr>
            <a:spLocks noGrp="1"/>
          </p:cNvSpPr>
          <p:nvPr>
            <p:ph idx="1"/>
          </p:nvPr>
        </p:nvSpPr>
        <p:spPr/>
        <p:txBody>
          <a:bodyPr/>
          <a:lstStyle/>
          <a:p>
            <a:r>
              <a:rPr lang="en-US" sz="6600" dirty="0" smtClean="0"/>
              <a:t>What does the character look like?</a:t>
            </a:r>
          </a:p>
          <a:p>
            <a:r>
              <a:rPr lang="en-US" sz="6600" dirty="0" smtClean="0"/>
              <a:t>How does the character dress?</a:t>
            </a:r>
            <a:endParaRPr lang="en-US" sz="66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900" smtClean="0">
                <a:effectLst>
                  <a:outerShdw blurRad="38100" dist="38100" dir="2700000" algn="tl">
                    <a:srgbClr val="DDDDDD"/>
                  </a:outerShdw>
                </a:effectLst>
              </a:rPr>
              <a:t>Direct vs Indirect Characterization</a:t>
            </a:r>
          </a:p>
        </p:txBody>
      </p:sp>
      <p:sp>
        <p:nvSpPr>
          <p:cNvPr id="3" name="Content Placeholder 2"/>
          <p:cNvSpPr>
            <a:spLocks noGrp="1"/>
          </p:cNvSpPr>
          <p:nvPr>
            <p:ph idx="1"/>
          </p:nvPr>
        </p:nvSpPr>
        <p:spPr/>
        <p:txBody>
          <a:bodyPr/>
          <a:lstStyle/>
          <a:p>
            <a:pPr eaLnBrk="1" hangingPunct="1"/>
            <a:r>
              <a:rPr lang="en-US" smtClean="0"/>
              <a:t>Why do you think it might be harder to understand </a:t>
            </a:r>
            <a:r>
              <a:rPr lang="en-US" smtClean="0">
                <a:solidFill>
                  <a:srgbClr val="FF0000"/>
                </a:solidFill>
              </a:rPr>
              <a:t>indirect characterization </a:t>
            </a:r>
            <a:r>
              <a:rPr lang="en-US" smtClean="0"/>
              <a:t>than </a:t>
            </a:r>
            <a:r>
              <a:rPr lang="en-US" smtClean="0">
                <a:solidFill>
                  <a:srgbClr val="FF0000"/>
                </a:solidFill>
              </a:rPr>
              <a:t>direct characterization</a:t>
            </a:r>
            <a:r>
              <a:rPr lang="en-US" smtClean="0"/>
              <a:t>?</a:t>
            </a:r>
          </a:p>
          <a:p>
            <a:pPr lvl="2" eaLnBrk="1" hangingPunct="1"/>
            <a:r>
              <a:rPr lang="en-US" smtClean="0"/>
              <a:t>It seems to me that it might be harder to understand </a:t>
            </a:r>
            <a:r>
              <a:rPr lang="en-US" smtClean="0">
                <a:solidFill>
                  <a:srgbClr val="FF0000"/>
                </a:solidFill>
              </a:rPr>
              <a:t>indirect characterization </a:t>
            </a:r>
            <a:r>
              <a:rPr lang="en-US" smtClean="0"/>
              <a:t>than direct characterization because…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effectLst>
                  <a:outerShdw blurRad="38100" dist="38100" dir="2700000" algn="tl">
                    <a:srgbClr val="DDDDDD"/>
                  </a:outerShdw>
                </a:effectLst>
              </a:rPr>
              <a:t>4. Protagonist</a:t>
            </a:r>
          </a:p>
        </p:txBody>
      </p:sp>
      <p:sp>
        <p:nvSpPr>
          <p:cNvPr id="3" name="Content Placeholder 2"/>
          <p:cNvSpPr>
            <a:spLocks noGrp="1"/>
          </p:cNvSpPr>
          <p:nvPr>
            <p:ph idx="1"/>
          </p:nvPr>
        </p:nvSpPr>
        <p:spPr/>
        <p:txBody>
          <a:bodyPr/>
          <a:lstStyle/>
          <a:p>
            <a:pPr eaLnBrk="1" hangingPunct="1"/>
            <a:r>
              <a:rPr lang="en-US" smtClean="0"/>
              <a:t>Meaning – the main character </a:t>
            </a:r>
          </a:p>
          <a:p>
            <a:pPr eaLnBrk="1" hangingPunct="1"/>
            <a:endParaRPr lang="en-US" smtClean="0"/>
          </a:p>
          <a:p>
            <a:pPr eaLnBrk="1" hangingPunct="1"/>
            <a:r>
              <a:rPr lang="en-US" smtClean="0"/>
              <a:t>Example </a:t>
            </a:r>
          </a:p>
          <a:p>
            <a:pPr lvl="1" eaLnBrk="1" hangingPunct="1"/>
            <a:r>
              <a:rPr lang="en-US" smtClean="0"/>
              <a:t>Alice from  </a:t>
            </a:r>
            <a:r>
              <a:rPr lang="en-US" i="1" smtClean="0"/>
              <a:t>Alice in Wonderland</a:t>
            </a:r>
            <a:endParaRPr lang="en-US" smtClean="0"/>
          </a:p>
          <a:p>
            <a:pPr lvl="1" eaLnBrk="1" hangingPunct="1"/>
            <a:r>
              <a:rPr lang="en-US" smtClean="0"/>
              <a:t>Tarzan from</a:t>
            </a:r>
            <a:r>
              <a:rPr lang="en-US" i="1" smtClean="0"/>
              <a:t> Tarzan</a:t>
            </a:r>
          </a:p>
          <a:p>
            <a:pPr lvl="1" eaLnBrk="1" hangingPunct="1"/>
            <a:r>
              <a:rPr lang="en-US" smtClean="0"/>
              <a:t>Cinderalla from </a:t>
            </a:r>
            <a:r>
              <a:rPr lang="en-US" i="1" smtClean="0"/>
              <a:t>Cinderella</a:t>
            </a:r>
            <a:endParaRPr lang="en-US" smtClean="0"/>
          </a:p>
          <a:p>
            <a:pPr lvl="1" eaLnBrk="1" hangingPunct="1">
              <a:buFont typeface="Verdana" pitchFamily="-110" charset="0"/>
              <a:buNone/>
            </a:pPr>
            <a:endParaRPr lang="en-US" smtClean="0"/>
          </a:p>
        </p:txBody>
      </p:sp>
      <p:pic>
        <p:nvPicPr>
          <p:cNvPr id="4" name="Picture 3" descr="Cinderella.jpg"/>
          <p:cNvPicPr>
            <a:picLocks noChangeAspect="1"/>
          </p:cNvPicPr>
          <p:nvPr/>
        </p:nvPicPr>
        <p:blipFill>
          <a:blip r:embed="rId2" cstate="print"/>
          <a:srcRect/>
          <a:stretch>
            <a:fillRect/>
          </a:stretch>
        </p:blipFill>
        <p:spPr bwMode="auto">
          <a:xfrm>
            <a:off x="1905000" y="3276600"/>
            <a:ext cx="5595938" cy="248761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effectLst>
                  <a:outerShdw blurRad="38100" dist="38100" dir="2700000" algn="tl">
                    <a:srgbClr val="DDDDDD"/>
                  </a:outerShdw>
                </a:effectLst>
              </a:rPr>
              <a:t>Protagonist</a:t>
            </a:r>
          </a:p>
        </p:txBody>
      </p:sp>
      <p:sp>
        <p:nvSpPr>
          <p:cNvPr id="3" name="Content Placeholder 2"/>
          <p:cNvSpPr>
            <a:spLocks noGrp="1"/>
          </p:cNvSpPr>
          <p:nvPr>
            <p:ph idx="1"/>
          </p:nvPr>
        </p:nvSpPr>
        <p:spPr/>
        <p:txBody>
          <a:bodyPr/>
          <a:lstStyle/>
          <a:p>
            <a:pPr eaLnBrk="1" hangingPunct="1"/>
            <a:r>
              <a:rPr lang="en-US" smtClean="0"/>
              <a:t>Who is the </a:t>
            </a:r>
            <a:r>
              <a:rPr lang="en-US" smtClean="0">
                <a:solidFill>
                  <a:srgbClr val="FF0000"/>
                </a:solidFill>
              </a:rPr>
              <a:t>protagonist</a:t>
            </a:r>
            <a:r>
              <a:rPr lang="en-US" smtClean="0"/>
              <a:t> of your favorite book, movie, or story?</a:t>
            </a:r>
          </a:p>
          <a:p>
            <a:pPr lvl="2" eaLnBrk="1" hangingPunct="1"/>
            <a:r>
              <a:rPr lang="en-US" smtClean="0"/>
              <a:t>My favorite </a:t>
            </a:r>
            <a:r>
              <a:rPr lang="en-US" smtClean="0">
                <a:solidFill>
                  <a:srgbClr val="FF0000"/>
                </a:solidFill>
              </a:rPr>
              <a:t>protagonist</a:t>
            </a:r>
            <a:r>
              <a:rPr lang="en-US" smtClean="0"/>
              <a:t> is the character ______.</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0"/>
            <a:ext cx="7499350" cy="1447800"/>
          </a:xfrm>
        </p:spPr>
        <p:txBody>
          <a:bodyPr>
            <a:normAutofit fontScale="90000"/>
          </a:bodyPr>
          <a:lstStyle/>
          <a:p>
            <a:r>
              <a:rPr lang="en-US" dirty="0" smtClean="0"/>
              <a:t>Warm up</a:t>
            </a:r>
            <a:br>
              <a:rPr lang="en-US" dirty="0" smtClean="0"/>
            </a:br>
            <a:r>
              <a:rPr lang="en-US" sz="2000" b="1" u="sng" dirty="0" smtClean="0"/>
              <a:t>Directions</a:t>
            </a:r>
            <a:r>
              <a:rPr lang="en-US" sz="2000" u="sng" dirty="0" smtClean="0"/>
              <a:t>:</a:t>
            </a:r>
            <a:r>
              <a:rPr lang="en-US" sz="2000" dirty="0" smtClean="0"/>
              <a:t> Write each sentence, determine if it is an example of indirect or direct characterization and then write a sentence that states </a:t>
            </a:r>
            <a:r>
              <a:rPr lang="en-US" sz="2000" b="1" u="sng" dirty="0" smtClean="0"/>
              <a:t>directly</a:t>
            </a:r>
            <a:r>
              <a:rPr lang="en-US" sz="2000" dirty="0" smtClean="0"/>
              <a:t> what the author is saying about the character.</a:t>
            </a:r>
            <a:endParaRPr lang="en-US" sz="2000" dirty="0"/>
          </a:p>
        </p:txBody>
      </p:sp>
      <p:sp>
        <p:nvSpPr>
          <p:cNvPr id="3" name="Content Placeholder 2"/>
          <p:cNvSpPr>
            <a:spLocks noGrp="1"/>
          </p:cNvSpPr>
          <p:nvPr>
            <p:ph idx="1"/>
          </p:nvPr>
        </p:nvSpPr>
        <p:spPr/>
        <p:txBody>
          <a:bodyPr/>
          <a:lstStyle/>
          <a:p>
            <a:pPr marL="539750" indent="-457200">
              <a:buFont typeface="+mj-lt"/>
              <a:buAutoNum type="arabicPeriod"/>
            </a:pPr>
            <a:r>
              <a:rPr lang="en-US" sz="2000" dirty="0" smtClean="0"/>
              <a:t>As Mr. Byrd walked by families, mothers pulled their children close to their side.</a:t>
            </a:r>
          </a:p>
          <a:p>
            <a:pPr marL="539750" indent="-457200">
              <a:buNone/>
            </a:pPr>
            <a:endParaRPr lang="en-US" sz="2000" dirty="0" smtClean="0"/>
          </a:p>
          <a:p>
            <a:pPr>
              <a:buNone/>
            </a:pPr>
            <a:r>
              <a:rPr lang="en-US" sz="2000" dirty="0" smtClean="0"/>
              <a:t>2. Kylie’s name was called, and she slowly walked up to the stage, staring straight at the ground.</a:t>
            </a:r>
          </a:p>
          <a:p>
            <a:pPr>
              <a:buNone/>
            </a:pPr>
            <a:endParaRPr lang="en-US" sz="2000" dirty="0" smtClean="0"/>
          </a:p>
          <a:p>
            <a:pPr>
              <a:buNone/>
            </a:pPr>
            <a:r>
              <a:rPr lang="en-US" sz="2000" dirty="0" smtClean="0"/>
              <a:t>3. Samantha sat in front of a mirror looking at herself. What does he see in me? she wondered.</a:t>
            </a:r>
          </a:p>
          <a:p>
            <a:pPr>
              <a:buNone/>
            </a:pPr>
            <a:endParaRPr lang="en-US" sz="2000" dirty="0" smtClean="0"/>
          </a:p>
          <a:p>
            <a:pPr>
              <a:buNone/>
            </a:pPr>
            <a:r>
              <a:rPr lang="en-US" sz="2000" dirty="0" smtClean="0"/>
              <a:t>4. Tom cried when my goldfish died.</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effectLst>
                  <a:outerShdw blurRad="38100" dist="38100" dir="2700000" algn="tl">
                    <a:srgbClr val="DDDDDD"/>
                  </a:outerShdw>
                </a:effectLst>
              </a:rPr>
              <a:t>5. Antagonist</a:t>
            </a:r>
          </a:p>
        </p:txBody>
      </p:sp>
      <p:sp>
        <p:nvSpPr>
          <p:cNvPr id="3" name="Content Placeholder 2"/>
          <p:cNvSpPr>
            <a:spLocks noGrp="1"/>
          </p:cNvSpPr>
          <p:nvPr>
            <p:ph idx="1"/>
          </p:nvPr>
        </p:nvSpPr>
        <p:spPr>
          <a:xfrm>
            <a:off x="914400" y="1295400"/>
            <a:ext cx="8077200" cy="5334000"/>
          </a:xfrm>
        </p:spPr>
        <p:txBody>
          <a:bodyPr/>
          <a:lstStyle/>
          <a:p>
            <a:pPr eaLnBrk="1" hangingPunct="1"/>
            <a:r>
              <a:rPr lang="en-US" smtClean="0"/>
              <a:t>Meaning – the character that the protagonist struggles against</a:t>
            </a:r>
          </a:p>
          <a:p>
            <a:pPr lvl="1" eaLnBrk="1" hangingPunct="1"/>
            <a:r>
              <a:rPr lang="en-US" smtClean="0"/>
              <a:t>The “bad guy”</a:t>
            </a:r>
          </a:p>
          <a:p>
            <a:pPr eaLnBrk="1" hangingPunct="1"/>
            <a:r>
              <a:rPr lang="en-US" smtClean="0"/>
              <a:t>Example:</a:t>
            </a:r>
          </a:p>
          <a:p>
            <a:pPr lvl="1" eaLnBrk="1" hangingPunct="1"/>
            <a:r>
              <a:rPr lang="en-US" smtClean="0"/>
              <a:t>Captain Hook from </a:t>
            </a:r>
            <a:r>
              <a:rPr lang="en-US" i="1" smtClean="0"/>
              <a:t>Peter Pan</a:t>
            </a:r>
          </a:p>
          <a:p>
            <a:pPr lvl="1" eaLnBrk="1" hangingPunct="1"/>
            <a:r>
              <a:rPr lang="en-US" smtClean="0"/>
              <a:t>The Big Bad Wolf from </a:t>
            </a:r>
            <a:r>
              <a:rPr lang="en-US" i="1" smtClean="0"/>
              <a:t>The Three Little Pigs</a:t>
            </a:r>
          </a:p>
          <a:p>
            <a:pPr lvl="1" eaLnBrk="1" hangingPunct="1"/>
            <a:endParaRPr lang="en-US" smtClean="0"/>
          </a:p>
          <a:p>
            <a:pPr lvl="1" eaLnBrk="1" hangingPunct="1">
              <a:buFont typeface="Verdana" pitchFamily="-110" charset="0"/>
              <a:buNone/>
            </a:pPr>
            <a:endParaRPr lang="en-US"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effectLst>
                  <a:outerShdw blurRad="38100" dist="38100" dir="2700000" algn="tl">
                    <a:srgbClr val="DDDDDD"/>
                  </a:outerShdw>
                </a:effectLst>
              </a:rPr>
              <a:t>Antagonist</a:t>
            </a:r>
          </a:p>
        </p:txBody>
      </p:sp>
      <p:sp>
        <p:nvSpPr>
          <p:cNvPr id="3" name="Content Placeholder 2"/>
          <p:cNvSpPr>
            <a:spLocks noGrp="1"/>
          </p:cNvSpPr>
          <p:nvPr>
            <p:ph idx="1"/>
          </p:nvPr>
        </p:nvSpPr>
        <p:spPr/>
        <p:txBody>
          <a:bodyPr/>
          <a:lstStyle/>
          <a:p>
            <a:pPr eaLnBrk="1" hangingPunct="1"/>
            <a:r>
              <a:rPr lang="en-US" smtClean="0"/>
              <a:t>Who is an </a:t>
            </a:r>
            <a:r>
              <a:rPr lang="en-US" smtClean="0">
                <a:solidFill>
                  <a:srgbClr val="FF0000"/>
                </a:solidFill>
              </a:rPr>
              <a:t>antagonist</a:t>
            </a:r>
            <a:r>
              <a:rPr lang="en-US" smtClean="0"/>
              <a:t> who you greatly dislike?</a:t>
            </a:r>
          </a:p>
          <a:p>
            <a:pPr lvl="2" eaLnBrk="1" hangingPunct="1"/>
            <a:r>
              <a:rPr lang="en-US" smtClean="0"/>
              <a:t>One </a:t>
            </a:r>
            <a:r>
              <a:rPr lang="en-US" smtClean="0">
                <a:solidFill>
                  <a:srgbClr val="FF0000"/>
                </a:solidFill>
              </a:rPr>
              <a:t>antagonist</a:t>
            </a:r>
            <a:r>
              <a:rPr lang="en-US" smtClean="0"/>
              <a:t> who I greatly dislike is ______, because _________.</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effectLst>
                  <a:outerShdw blurRad="38100" dist="38100" dir="2700000" algn="tl">
                    <a:srgbClr val="DDDDDD"/>
                  </a:outerShdw>
                </a:effectLst>
              </a:rPr>
              <a:t>6. Subordinate Characters</a:t>
            </a:r>
          </a:p>
        </p:txBody>
      </p:sp>
      <p:sp>
        <p:nvSpPr>
          <p:cNvPr id="3" name="Content Placeholder 2"/>
          <p:cNvSpPr>
            <a:spLocks noGrp="1"/>
          </p:cNvSpPr>
          <p:nvPr>
            <p:ph idx="1"/>
          </p:nvPr>
        </p:nvSpPr>
        <p:spPr/>
        <p:txBody>
          <a:bodyPr/>
          <a:lstStyle/>
          <a:p>
            <a:pPr eaLnBrk="1" hangingPunct="1"/>
            <a:r>
              <a:rPr lang="en-US" smtClean="0"/>
              <a:t>Meaning – characters who do not play major roles in a story</a:t>
            </a:r>
          </a:p>
          <a:p>
            <a:pPr eaLnBrk="1" hangingPunct="1"/>
            <a:r>
              <a:rPr lang="en-US" smtClean="0"/>
              <a:t>Example:</a:t>
            </a:r>
          </a:p>
          <a:p>
            <a:pPr lvl="1" eaLnBrk="1" hangingPunct="1"/>
            <a:r>
              <a:rPr lang="en-US" smtClean="0"/>
              <a:t>Extras in a movie</a:t>
            </a:r>
          </a:p>
          <a:p>
            <a:pPr lvl="1" eaLnBrk="1" hangingPunct="1"/>
            <a:r>
              <a:rPr lang="en-US" smtClean="0"/>
              <a:t>The evil step-sisters from </a:t>
            </a:r>
            <a:r>
              <a:rPr lang="en-US" i="1" smtClean="0"/>
              <a:t>Cinderella</a:t>
            </a:r>
            <a:endParaRPr lang="en-US"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effectLst>
                  <a:outerShdw blurRad="38100" dist="38100" dir="2700000" algn="tl">
                    <a:srgbClr val="DDDDDD"/>
                  </a:outerShdw>
                </a:effectLst>
              </a:rPr>
              <a:t>7. Motivations</a:t>
            </a:r>
          </a:p>
        </p:txBody>
      </p:sp>
      <p:sp>
        <p:nvSpPr>
          <p:cNvPr id="3" name="Content Placeholder 2"/>
          <p:cNvSpPr>
            <a:spLocks noGrp="1"/>
          </p:cNvSpPr>
          <p:nvPr>
            <p:ph idx="1"/>
          </p:nvPr>
        </p:nvSpPr>
        <p:spPr/>
        <p:txBody>
          <a:bodyPr/>
          <a:lstStyle/>
          <a:p>
            <a:pPr eaLnBrk="1" hangingPunct="1"/>
            <a:r>
              <a:rPr lang="en-US" smtClean="0"/>
              <a:t>Meaning – the reason why a character does something</a:t>
            </a:r>
          </a:p>
          <a:p>
            <a:pPr eaLnBrk="1" hangingPunct="1"/>
            <a:r>
              <a:rPr lang="en-US" smtClean="0"/>
              <a:t>Example</a:t>
            </a:r>
          </a:p>
          <a:p>
            <a:pPr lvl="1" eaLnBrk="1" hangingPunct="1"/>
            <a:r>
              <a:rPr lang="en-US" smtClean="0"/>
              <a:t>In </a:t>
            </a:r>
            <a:r>
              <a:rPr lang="en-US" i="1" smtClean="0"/>
              <a:t>Cinderella</a:t>
            </a:r>
            <a:r>
              <a:rPr lang="en-US" smtClean="0"/>
              <a:t>, the prince’s </a:t>
            </a:r>
            <a:r>
              <a:rPr lang="en-US" smtClean="0">
                <a:solidFill>
                  <a:srgbClr val="FF0000"/>
                </a:solidFill>
              </a:rPr>
              <a:t>motivation</a:t>
            </a:r>
            <a:r>
              <a:rPr lang="en-US" smtClean="0"/>
              <a:t> for searching for the owner of the glass slipper is love.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effectLst>
                  <a:outerShdw blurRad="38100" dist="38100" dir="2700000" algn="tl">
                    <a:srgbClr val="DDDDDD"/>
                  </a:outerShdw>
                </a:effectLst>
              </a:rPr>
              <a:t>8. Round  Characters</a:t>
            </a:r>
          </a:p>
        </p:txBody>
      </p:sp>
      <p:sp>
        <p:nvSpPr>
          <p:cNvPr id="3" name="Content Placeholder 2"/>
          <p:cNvSpPr>
            <a:spLocks noGrp="1"/>
          </p:cNvSpPr>
          <p:nvPr>
            <p:ph idx="1"/>
          </p:nvPr>
        </p:nvSpPr>
        <p:spPr/>
        <p:txBody>
          <a:bodyPr/>
          <a:lstStyle/>
          <a:p>
            <a:pPr eaLnBrk="1" hangingPunct="1"/>
            <a:r>
              <a:rPr lang="en-US" smtClean="0"/>
              <a:t>Round characters are well developed characters.  The author tells the reader a lot about the character.</a:t>
            </a:r>
          </a:p>
          <a:p>
            <a:pPr eaLnBrk="1" hangingPunct="1"/>
            <a:endParaRPr lang="en-US"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effectLst>
                  <a:outerShdw blurRad="38100" dist="38100" dir="2700000" algn="tl">
                    <a:srgbClr val="DDDDDD"/>
                  </a:outerShdw>
                </a:effectLst>
              </a:rPr>
              <a:t>Round Character</a:t>
            </a:r>
          </a:p>
        </p:txBody>
      </p:sp>
      <p:sp>
        <p:nvSpPr>
          <p:cNvPr id="3" name="Content Placeholder 2"/>
          <p:cNvSpPr>
            <a:spLocks noGrp="1"/>
          </p:cNvSpPr>
          <p:nvPr>
            <p:ph idx="1"/>
          </p:nvPr>
        </p:nvSpPr>
        <p:spPr/>
        <p:txBody>
          <a:bodyPr/>
          <a:lstStyle/>
          <a:p>
            <a:pPr eaLnBrk="1" hangingPunct="1"/>
            <a:r>
              <a:rPr lang="en-US" smtClean="0"/>
              <a:t>In your opinion is a round character more likely to be a protagonist or a subordinate character?</a:t>
            </a:r>
          </a:p>
          <a:p>
            <a:pPr lvl="2" eaLnBrk="1" hangingPunct="1"/>
            <a:r>
              <a:rPr lang="en-US" smtClean="0"/>
              <a:t>In my opinion, a round character is more likely to be a ______________.</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effectLst>
                  <a:outerShdw blurRad="38100" dist="38100" dir="2700000" algn="tl">
                    <a:srgbClr val="DDDDDD"/>
                  </a:outerShdw>
                </a:effectLst>
              </a:rPr>
              <a:t>9. Flat Characters</a:t>
            </a:r>
          </a:p>
        </p:txBody>
      </p:sp>
      <p:sp>
        <p:nvSpPr>
          <p:cNvPr id="3" name="Content Placeholder 2"/>
          <p:cNvSpPr>
            <a:spLocks noGrp="1"/>
          </p:cNvSpPr>
          <p:nvPr>
            <p:ph idx="1"/>
          </p:nvPr>
        </p:nvSpPr>
        <p:spPr/>
        <p:txBody>
          <a:bodyPr/>
          <a:lstStyle/>
          <a:p>
            <a:pPr eaLnBrk="1" hangingPunct="1">
              <a:buFont typeface="Wingdings 2" pitchFamily="-110" charset="2"/>
              <a:buNone/>
            </a:pPr>
            <a:endParaRPr lang="en-US" smtClean="0"/>
          </a:p>
          <a:p>
            <a:pPr eaLnBrk="1" hangingPunct="1"/>
            <a:r>
              <a:rPr lang="en-US" smtClean="0"/>
              <a:t>Flat characters are not developed.  Readers know very little about them.  </a:t>
            </a:r>
          </a:p>
          <a:p>
            <a:pPr lvl="1" eaLnBrk="1" hangingPunct="1"/>
            <a:r>
              <a:rPr lang="en-US" smtClean="0"/>
              <a:t>Usually a minor character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effectLst>
                  <a:outerShdw blurRad="38100" dist="38100" dir="2700000" algn="tl">
                    <a:srgbClr val="DDDDDD"/>
                  </a:outerShdw>
                </a:effectLst>
              </a:rPr>
              <a:t>Flat Character</a:t>
            </a:r>
          </a:p>
        </p:txBody>
      </p:sp>
      <p:sp>
        <p:nvSpPr>
          <p:cNvPr id="3" name="Content Placeholder 2"/>
          <p:cNvSpPr>
            <a:spLocks noGrp="1"/>
          </p:cNvSpPr>
          <p:nvPr>
            <p:ph idx="1"/>
          </p:nvPr>
        </p:nvSpPr>
        <p:spPr/>
        <p:txBody>
          <a:bodyPr/>
          <a:lstStyle/>
          <a:p>
            <a:pPr eaLnBrk="1" hangingPunct="1"/>
            <a:r>
              <a:rPr lang="en-US" smtClean="0"/>
              <a:t>In your opinion is a flat character more likely to be a protagonist or a subordinate character?</a:t>
            </a:r>
          </a:p>
          <a:p>
            <a:pPr lvl="2" eaLnBrk="1" hangingPunct="1"/>
            <a:r>
              <a:rPr lang="en-US" smtClean="0"/>
              <a:t>In my opinion, a flat character is more likely to be a ______________.</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effectLst>
                  <a:outerShdw blurRad="38100" dist="38100" dir="2700000" algn="tl">
                    <a:srgbClr val="DDDDDD"/>
                  </a:outerShdw>
                </a:effectLst>
              </a:rPr>
              <a:t>10. Dynamic</a:t>
            </a:r>
          </a:p>
        </p:txBody>
      </p:sp>
      <p:sp>
        <p:nvSpPr>
          <p:cNvPr id="3" name="Content Placeholder 2"/>
          <p:cNvSpPr>
            <a:spLocks noGrp="1"/>
          </p:cNvSpPr>
          <p:nvPr>
            <p:ph idx="1"/>
          </p:nvPr>
        </p:nvSpPr>
        <p:spPr/>
        <p:txBody>
          <a:bodyPr/>
          <a:lstStyle/>
          <a:p>
            <a:pPr eaLnBrk="1" hangingPunct="1">
              <a:lnSpc>
                <a:spcPct val="90000"/>
              </a:lnSpc>
            </a:pPr>
            <a:r>
              <a:rPr lang="en-US" smtClean="0"/>
              <a:t>Dy-na-mic</a:t>
            </a:r>
          </a:p>
          <a:p>
            <a:pPr eaLnBrk="1" hangingPunct="1">
              <a:lnSpc>
                <a:spcPct val="90000"/>
              </a:lnSpc>
            </a:pPr>
            <a:r>
              <a:rPr lang="en-US" smtClean="0"/>
              <a:t>(adjective) – describing word</a:t>
            </a:r>
          </a:p>
          <a:p>
            <a:pPr eaLnBrk="1" hangingPunct="1">
              <a:lnSpc>
                <a:spcPct val="90000"/>
              </a:lnSpc>
            </a:pPr>
            <a:r>
              <a:rPr lang="en-US" smtClean="0"/>
              <a:t>Meaning – changing; able to do many things</a:t>
            </a:r>
          </a:p>
          <a:p>
            <a:pPr eaLnBrk="1" hangingPunct="1">
              <a:lnSpc>
                <a:spcPct val="90000"/>
              </a:lnSpc>
            </a:pPr>
            <a:r>
              <a:rPr lang="en-US" smtClean="0"/>
              <a:t>Example</a:t>
            </a:r>
          </a:p>
          <a:p>
            <a:pPr lvl="1" eaLnBrk="1" hangingPunct="1">
              <a:lnSpc>
                <a:spcPct val="90000"/>
              </a:lnSpc>
            </a:pPr>
            <a:r>
              <a:rPr lang="en-US" smtClean="0">
                <a:solidFill>
                  <a:srgbClr val="FF0000"/>
                </a:solidFill>
              </a:rPr>
              <a:t>Dynamic</a:t>
            </a:r>
            <a:r>
              <a:rPr lang="en-US" smtClean="0"/>
              <a:t> students are able to get good grades in many of their classes.</a:t>
            </a:r>
          </a:p>
          <a:p>
            <a:pPr lvl="1" eaLnBrk="1" hangingPunct="1">
              <a:lnSpc>
                <a:spcPct val="90000"/>
              </a:lnSpc>
            </a:pPr>
            <a:r>
              <a:rPr lang="en-US" smtClean="0"/>
              <a:t>It is good for teachers to be </a:t>
            </a:r>
            <a:r>
              <a:rPr lang="en-US" smtClean="0">
                <a:solidFill>
                  <a:srgbClr val="FF0000"/>
                </a:solidFill>
              </a:rPr>
              <a:t>dynamic</a:t>
            </a:r>
            <a:r>
              <a:rPr lang="en-US" smtClean="0"/>
              <a:t>, so that they can help their students with many subjects.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effectLst>
                  <a:outerShdw blurRad="38100" dist="38100" dir="2700000" algn="tl">
                    <a:srgbClr val="DDDDDD"/>
                  </a:outerShdw>
                </a:effectLst>
              </a:rPr>
              <a:t>Dynamic</a:t>
            </a:r>
          </a:p>
        </p:txBody>
      </p:sp>
      <p:sp>
        <p:nvSpPr>
          <p:cNvPr id="3" name="Content Placeholder 2"/>
          <p:cNvSpPr>
            <a:spLocks noGrp="1"/>
          </p:cNvSpPr>
          <p:nvPr>
            <p:ph idx="1"/>
          </p:nvPr>
        </p:nvSpPr>
        <p:spPr/>
        <p:txBody>
          <a:bodyPr/>
          <a:lstStyle/>
          <a:p>
            <a:pPr eaLnBrk="1" hangingPunct="1"/>
            <a:r>
              <a:rPr lang="en-US" smtClean="0"/>
              <a:t>Why do bosses like to have </a:t>
            </a:r>
            <a:r>
              <a:rPr lang="en-US" smtClean="0">
                <a:solidFill>
                  <a:srgbClr val="FF0000"/>
                </a:solidFill>
              </a:rPr>
              <a:t>dynamic</a:t>
            </a:r>
            <a:r>
              <a:rPr lang="en-US" smtClean="0"/>
              <a:t> workers?</a:t>
            </a:r>
          </a:p>
          <a:p>
            <a:pPr lvl="2" eaLnBrk="1" hangingPunct="1"/>
            <a:r>
              <a:rPr lang="en-US" smtClean="0"/>
              <a:t>It seems to me that bosses like to have </a:t>
            </a:r>
            <a:r>
              <a:rPr lang="en-US" smtClean="0">
                <a:solidFill>
                  <a:srgbClr val="FF0000"/>
                </a:solidFill>
              </a:rPr>
              <a:t>dynamic</a:t>
            </a:r>
            <a:r>
              <a:rPr lang="en-US" smtClean="0"/>
              <a:t> workers because…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596900" indent="-514350">
              <a:buFont typeface="+mj-lt"/>
              <a:buAutoNum type="arabicPeriod"/>
            </a:pPr>
            <a:r>
              <a:rPr lang="en-US" sz="2800" dirty="0" smtClean="0"/>
              <a:t>Warm up </a:t>
            </a:r>
            <a:endParaRPr lang="en-US" sz="2800" dirty="0" smtClean="0"/>
          </a:p>
          <a:p>
            <a:pPr marL="596900" indent="-514350">
              <a:buFont typeface="+mj-lt"/>
              <a:buAutoNum type="arabicPeriod"/>
            </a:pPr>
            <a:r>
              <a:rPr lang="en-US" sz="2800" dirty="0" smtClean="0"/>
              <a:t>Review </a:t>
            </a:r>
            <a:r>
              <a:rPr lang="en-US" sz="2800" dirty="0" smtClean="0"/>
              <a:t>warm up </a:t>
            </a:r>
            <a:endParaRPr lang="en-US" sz="2800" dirty="0" smtClean="0"/>
          </a:p>
          <a:p>
            <a:pPr marL="596900" indent="-514350">
              <a:buFont typeface="+mj-lt"/>
              <a:buAutoNum type="arabicPeriod"/>
            </a:pPr>
            <a:r>
              <a:rPr lang="en-US" sz="2800" dirty="0" smtClean="0"/>
              <a:t>Explain quilt project</a:t>
            </a:r>
          </a:p>
          <a:p>
            <a:pPr marL="596900" indent="-514350">
              <a:buFont typeface="+mj-lt"/>
              <a:buAutoNum type="arabicPeriod"/>
            </a:pPr>
            <a:r>
              <a:rPr lang="en-US" sz="2800" dirty="0" smtClean="0"/>
              <a:t>Hand out quilt squares/short stories</a:t>
            </a:r>
          </a:p>
          <a:p>
            <a:pPr marL="596900" indent="-514350">
              <a:buFont typeface="+mj-lt"/>
              <a:buAutoNum type="arabicPeriod"/>
            </a:pPr>
            <a:r>
              <a:rPr lang="en-US" sz="2800" dirty="0" smtClean="0"/>
              <a:t>Students work independently to find direct and indirect characterization examples for each character. </a:t>
            </a:r>
          </a:p>
          <a:p>
            <a:pPr marL="596900" indent="-514350">
              <a:buNone/>
            </a:pPr>
            <a:r>
              <a:rPr lang="en-US" sz="2800" dirty="0" smtClean="0"/>
              <a:t>RL8.4</a:t>
            </a:r>
          </a:p>
          <a:p>
            <a:pPr marL="596900" indent="-514350">
              <a:buNone/>
            </a:pPr>
            <a:r>
              <a:rPr lang="en-US" sz="2800" dirty="0" smtClean="0"/>
              <a:t>SWBAT- identify and list direct/indirect characterization   </a:t>
            </a: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effectLst>
                  <a:outerShdw blurRad="38100" dist="38100" dir="2700000" algn="tl">
                    <a:srgbClr val="DDDDDD"/>
                  </a:outerShdw>
                </a:effectLst>
              </a:rPr>
              <a:t>11. Dynamic Character</a:t>
            </a:r>
          </a:p>
        </p:txBody>
      </p:sp>
      <p:sp>
        <p:nvSpPr>
          <p:cNvPr id="3" name="Content Placeholder 2"/>
          <p:cNvSpPr>
            <a:spLocks noGrp="1"/>
          </p:cNvSpPr>
          <p:nvPr>
            <p:ph idx="1"/>
          </p:nvPr>
        </p:nvSpPr>
        <p:spPr/>
        <p:txBody>
          <a:bodyPr/>
          <a:lstStyle/>
          <a:p>
            <a:pPr eaLnBrk="1" hangingPunct="1"/>
            <a:r>
              <a:rPr lang="en-US" smtClean="0"/>
              <a:t>Meaning – a character who changes during the course of story.</a:t>
            </a:r>
          </a:p>
          <a:p>
            <a:pPr eaLnBrk="1" hangingPunct="1"/>
            <a:r>
              <a:rPr lang="en-US" smtClean="0"/>
              <a:t>Often the change involves learning a major lesson</a:t>
            </a:r>
          </a:p>
          <a:p>
            <a:pPr eaLnBrk="1" hangingPunct="1"/>
            <a:r>
              <a:rPr lang="en-US" smtClean="0"/>
              <a:t>Example:</a:t>
            </a:r>
          </a:p>
          <a:p>
            <a:pPr lvl="1" eaLnBrk="1" hangingPunct="1"/>
            <a:r>
              <a:rPr lang="en-US" smtClean="0"/>
              <a:t>Ebenezer Scrooge in </a:t>
            </a:r>
            <a:r>
              <a:rPr lang="en-US" i="1" smtClean="0"/>
              <a:t>A Christmas Carol</a:t>
            </a:r>
            <a:r>
              <a:rPr lang="en-US" smtClean="0"/>
              <a:t> learns to be more generous.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effectLst>
                  <a:outerShdw blurRad="38100" dist="38100" dir="2700000" algn="tl">
                    <a:srgbClr val="DDDDDD"/>
                  </a:outerShdw>
                </a:effectLst>
              </a:rPr>
              <a:t>12. Static</a:t>
            </a:r>
          </a:p>
        </p:txBody>
      </p:sp>
      <p:sp>
        <p:nvSpPr>
          <p:cNvPr id="3" name="Content Placeholder 2"/>
          <p:cNvSpPr>
            <a:spLocks noGrp="1"/>
          </p:cNvSpPr>
          <p:nvPr>
            <p:ph idx="1"/>
          </p:nvPr>
        </p:nvSpPr>
        <p:spPr/>
        <p:txBody>
          <a:bodyPr/>
          <a:lstStyle/>
          <a:p>
            <a:pPr eaLnBrk="1" hangingPunct="1"/>
            <a:r>
              <a:rPr lang="en-US" smtClean="0"/>
              <a:t>Sta-tic</a:t>
            </a:r>
          </a:p>
          <a:p>
            <a:pPr eaLnBrk="1" hangingPunct="1"/>
            <a:r>
              <a:rPr lang="en-US" smtClean="0"/>
              <a:t>(adjective) – describing word</a:t>
            </a:r>
          </a:p>
          <a:p>
            <a:pPr eaLnBrk="1" hangingPunct="1"/>
            <a:r>
              <a:rPr lang="en-US" smtClean="0"/>
              <a:t>Meaning – not changing</a:t>
            </a:r>
          </a:p>
          <a:p>
            <a:pPr eaLnBrk="1" hangingPunct="1"/>
            <a:r>
              <a:rPr lang="en-US" smtClean="0"/>
              <a:t>Example</a:t>
            </a:r>
          </a:p>
          <a:p>
            <a:pPr lvl="1" eaLnBrk="1" hangingPunct="1"/>
            <a:r>
              <a:rPr lang="en-US" smtClean="0"/>
              <a:t>If employees do not work hard, they will remain </a:t>
            </a:r>
            <a:r>
              <a:rPr lang="en-US" smtClean="0">
                <a:solidFill>
                  <a:srgbClr val="FF0000"/>
                </a:solidFill>
              </a:rPr>
              <a:t>static </a:t>
            </a:r>
            <a:r>
              <a:rPr lang="en-US" smtClean="0"/>
              <a:t>in their careers.</a:t>
            </a:r>
          </a:p>
          <a:p>
            <a:pPr lvl="1" eaLnBrk="1" hangingPunct="1"/>
            <a:r>
              <a:rPr lang="en-US" smtClean="0"/>
              <a:t>If you are getting bad grades and you do not turn in make-up work, your scores will remain </a:t>
            </a:r>
            <a:r>
              <a:rPr lang="en-US" smtClean="0">
                <a:solidFill>
                  <a:srgbClr val="FF0000"/>
                </a:solidFill>
              </a:rPr>
              <a:t>static</a:t>
            </a:r>
            <a:r>
              <a:rPr lang="en-US" smtClean="0"/>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effectLst>
                  <a:outerShdw blurRad="38100" dist="38100" dir="2700000" algn="tl">
                    <a:srgbClr val="DDDDDD"/>
                  </a:outerShdw>
                </a:effectLst>
              </a:rPr>
              <a:t>Static</a:t>
            </a:r>
          </a:p>
        </p:txBody>
      </p:sp>
      <p:sp>
        <p:nvSpPr>
          <p:cNvPr id="3" name="Content Placeholder 2"/>
          <p:cNvSpPr>
            <a:spLocks noGrp="1"/>
          </p:cNvSpPr>
          <p:nvPr>
            <p:ph idx="1"/>
          </p:nvPr>
        </p:nvSpPr>
        <p:spPr/>
        <p:txBody>
          <a:bodyPr/>
          <a:lstStyle/>
          <a:p>
            <a:pPr eaLnBrk="1" hangingPunct="1"/>
            <a:r>
              <a:rPr lang="en-US" smtClean="0"/>
              <a:t>If a student has bad grades, what is one way to make sure that his scores do not remain </a:t>
            </a:r>
            <a:r>
              <a:rPr lang="en-US" smtClean="0">
                <a:solidFill>
                  <a:srgbClr val="FF0000"/>
                </a:solidFill>
              </a:rPr>
              <a:t>static</a:t>
            </a:r>
            <a:r>
              <a:rPr lang="en-US" smtClean="0"/>
              <a:t>?</a:t>
            </a:r>
          </a:p>
          <a:p>
            <a:pPr lvl="2" eaLnBrk="1" hangingPunct="1"/>
            <a:r>
              <a:rPr lang="en-US" smtClean="0"/>
              <a:t>If a student has bad grades, one way for him to make sure that they do not remain </a:t>
            </a:r>
            <a:r>
              <a:rPr lang="en-US" smtClean="0">
                <a:solidFill>
                  <a:srgbClr val="FF0000"/>
                </a:solidFill>
              </a:rPr>
              <a:t>static</a:t>
            </a:r>
            <a:r>
              <a:rPr lang="en-US" smtClean="0"/>
              <a:t> is to…</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effectLst>
                  <a:outerShdw blurRad="38100" dist="38100" dir="2700000" algn="tl">
                    <a:srgbClr val="DDDDDD"/>
                  </a:outerShdw>
                </a:effectLst>
              </a:rPr>
              <a:t>13. Static Character</a:t>
            </a:r>
          </a:p>
        </p:txBody>
      </p:sp>
      <p:sp>
        <p:nvSpPr>
          <p:cNvPr id="34819" name="Content Placeholder 2"/>
          <p:cNvSpPr>
            <a:spLocks noGrp="1"/>
          </p:cNvSpPr>
          <p:nvPr>
            <p:ph idx="1"/>
          </p:nvPr>
        </p:nvSpPr>
        <p:spPr/>
        <p:txBody>
          <a:bodyPr/>
          <a:lstStyle/>
          <a:p>
            <a:pPr eaLnBrk="1" hangingPunct="1"/>
            <a:r>
              <a:rPr lang="en-US" smtClean="0"/>
              <a:t>Meaning – A character who does not change during the story</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effectLst>
                  <a:outerShdw blurRad="38100" dist="38100" dir="2700000" algn="tl">
                    <a:srgbClr val="DDDDDD"/>
                  </a:outerShdw>
                </a:effectLst>
              </a:rPr>
              <a:t>14. Dialogue</a:t>
            </a:r>
          </a:p>
        </p:txBody>
      </p:sp>
      <p:sp>
        <p:nvSpPr>
          <p:cNvPr id="3" name="Content Placeholder 2"/>
          <p:cNvSpPr>
            <a:spLocks noGrp="1"/>
          </p:cNvSpPr>
          <p:nvPr>
            <p:ph idx="1"/>
          </p:nvPr>
        </p:nvSpPr>
        <p:spPr/>
        <p:txBody>
          <a:bodyPr/>
          <a:lstStyle/>
          <a:p>
            <a:pPr eaLnBrk="1" hangingPunct="1"/>
            <a:r>
              <a:rPr lang="en-US" smtClean="0"/>
              <a:t>Meaning – Conversations that characters have among each other.</a:t>
            </a:r>
          </a:p>
          <a:p>
            <a:pPr eaLnBrk="1" hangingPunct="1">
              <a:buFont typeface="Wingdings 2" pitchFamily="-110" charset="2"/>
              <a:buNone/>
            </a:pPr>
            <a:endParaRPr lang="en-US" smtClean="0"/>
          </a:p>
          <a:p>
            <a:pPr eaLnBrk="1" hangingPunct="1"/>
            <a:r>
              <a:rPr lang="en-US" smtClean="0"/>
              <a:t>Usually indicated by quotation marks.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endParaRPr lang="en-US" dirty="0"/>
          </a:p>
        </p:txBody>
      </p:sp>
      <p:sp>
        <p:nvSpPr>
          <p:cNvPr id="3" name="Content Placeholder 2"/>
          <p:cNvSpPr>
            <a:spLocks noGrp="1"/>
          </p:cNvSpPr>
          <p:nvPr>
            <p:ph idx="1"/>
          </p:nvPr>
        </p:nvSpPr>
        <p:spPr/>
        <p:txBody>
          <a:bodyPr/>
          <a:lstStyle/>
          <a:p>
            <a:r>
              <a:rPr lang="en-US" sz="1800" dirty="0" smtClean="0"/>
              <a:t>Use the following direct characterizations to create at least two (2) ways an author might </a:t>
            </a:r>
            <a:r>
              <a:rPr lang="en-US" sz="1800" i="1" dirty="0" smtClean="0"/>
              <a:t>indirectly state the same idea.</a:t>
            </a:r>
          </a:p>
          <a:p>
            <a:r>
              <a:rPr lang="en-US" sz="1800" dirty="0" smtClean="0"/>
              <a:t>1. Arnold is a klutz.</a:t>
            </a:r>
          </a:p>
          <a:p>
            <a:r>
              <a:rPr lang="en-US" sz="1800" dirty="0" smtClean="0"/>
              <a:t>2. Katie is a motherly person.</a:t>
            </a:r>
          </a:p>
          <a:p>
            <a:r>
              <a:rPr lang="en-US" sz="1800" dirty="0" smtClean="0"/>
              <a:t>3. Lou is an amazing musician.</a:t>
            </a:r>
          </a:p>
          <a:p>
            <a:r>
              <a:rPr lang="en-US" sz="1800" dirty="0" smtClean="0"/>
              <a:t>4. Henrietta is a wonderful friend.</a:t>
            </a:r>
          </a:p>
          <a:p>
            <a:pPr>
              <a:buNone/>
            </a:pP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 </a:t>
            </a:r>
            <a:endParaRPr lang="en-US" dirty="0"/>
          </a:p>
        </p:txBody>
      </p:sp>
      <p:sp>
        <p:nvSpPr>
          <p:cNvPr id="3" name="Content Placeholder 2"/>
          <p:cNvSpPr>
            <a:spLocks noGrp="1"/>
          </p:cNvSpPr>
          <p:nvPr>
            <p:ph idx="1"/>
          </p:nvPr>
        </p:nvSpPr>
        <p:spPr/>
        <p:txBody>
          <a:bodyPr/>
          <a:lstStyle/>
          <a:p>
            <a:r>
              <a:rPr lang="en-US" sz="2000" dirty="0" smtClean="0"/>
              <a:t>Using your knowledge about characterization, search the text for words and phrases that describe Mama, Maggie, and Dee. Describe personality traits, mental abilities, character analysis, and physical appearance. Pay attention to characterization done both directly and indirectly. Record your story details in a chart like the one below. You will do four rows per character. (12 in all) </a:t>
            </a:r>
          </a:p>
          <a:p>
            <a:endParaRPr lang="en-US" sz="2000" dirty="0"/>
          </a:p>
        </p:txBody>
      </p:sp>
      <p:graphicFrame>
        <p:nvGraphicFramePr>
          <p:cNvPr id="4" name="Table 3"/>
          <p:cNvGraphicFramePr>
            <a:graphicFrameLocks noGrp="1"/>
          </p:cNvGraphicFramePr>
          <p:nvPr/>
        </p:nvGraphicFramePr>
        <p:xfrm>
          <a:off x="1981200" y="3429000"/>
          <a:ext cx="6096000" cy="2946399"/>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US" dirty="0" smtClean="0"/>
                        <a:t>Character</a:t>
                      </a:r>
                      <a:endParaRPr lang="en-US" dirty="0"/>
                    </a:p>
                  </a:txBody>
                  <a:tcPr/>
                </a:tc>
                <a:tc>
                  <a:txBody>
                    <a:bodyPr/>
                    <a:lstStyle/>
                    <a:p>
                      <a:r>
                        <a:rPr lang="en-US" dirty="0" smtClean="0"/>
                        <a:t>Story Detail</a:t>
                      </a:r>
                      <a:endParaRPr lang="en-US" dirty="0"/>
                    </a:p>
                  </a:txBody>
                  <a:tcPr/>
                </a:tc>
                <a:tc>
                  <a:txBody>
                    <a:bodyPr/>
                    <a:lstStyle/>
                    <a:p>
                      <a:r>
                        <a:rPr lang="en-US" dirty="0" smtClean="0"/>
                        <a:t>Inference</a:t>
                      </a:r>
                      <a:endParaRPr lang="en-US" dirty="0"/>
                    </a:p>
                  </a:txBody>
                  <a:tcPr/>
                </a:tc>
                <a:tc>
                  <a:txBody>
                    <a:bodyPr/>
                    <a:lstStyle/>
                    <a:p>
                      <a:r>
                        <a:rPr lang="en-US" dirty="0" smtClean="0"/>
                        <a:t>Symbol</a:t>
                      </a:r>
                      <a:endParaRPr lang="en-US" dirty="0"/>
                    </a:p>
                  </a:txBody>
                  <a:tcPr/>
                </a:tc>
              </a:tr>
              <a:tr h="370840">
                <a:tc>
                  <a:txBody>
                    <a:bodyPr/>
                    <a:lstStyle/>
                    <a:p>
                      <a:r>
                        <a:rPr lang="en-US" dirty="0" smtClean="0"/>
                        <a:t>Mama</a:t>
                      </a:r>
                      <a:endParaRPr lang="en-US" dirty="0"/>
                    </a:p>
                  </a:txBody>
                  <a:tcPr/>
                </a:tc>
                <a:tc>
                  <a:txBody>
                    <a:bodyPr/>
                    <a:lstStyle/>
                    <a:p>
                      <a:r>
                        <a:rPr kumimoji="0" lang="en-US" sz="1800" kern="1200" baseline="0" dirty="0" smtClean="0">
                          <a:solidFill>
                            <a:schemeClr val="dk1"/>
                          </a:solidFill>
                          <a:latin typeface="+mn-lt"/>
                          <a:ea typeface="+mn-ea"/>
                          <a:cs typeface="+mn-cs"/>
                        </a:rPr>
                        <a:t>“rough, man-working hands” (line 26) 	</a:t>
                      </a:r>
                    </a:p>
                    <a:p>
                      <a:endParaRPr lang="en-US" dirty="0"/>
                    </a:p>
                  </a:txBody>
                  <a:tcPr/>
                </a:tc>
                <a:tc>
                  <a:txBody>
                    <a:bodyPr/>
                    <a:lstStyle/>
                    <a:p>
                      <a:endParaRPr kumimoji="0" lang="en-US" sz="1800" kern="1200" baseline="0" dirty="0" smtClean="0">
                        <a:solidFill>
                          <a:schemeClr val="dk1"/>
                        </a:solidFill>
                        <a:latin typeface="+mn-lt"/>
                        <a:ea typeface="+mn-ea"/>
                        <a:cs typeface="+mn-cs"/>
                      </a:endParaRPr>
                    </a:p>
                    <a:p>
                      <a:r>
                        <a:rPr kumimoji="0" lang="en-US" sz="1800" kern="1200" baseline="0" dirty="0" smtClean="0">
                          <a:solidFill>
                            <a:schemeClr val="dk1"/>
                          </a:solidFill>
                          <a:latin typeface="+mn-lt"/>
                          <a:ea typeface="+mn-ea"/>
                          <a:cs typeface="+mn-cs"/>
                        </a:rPr>
                        <a:t>Strong 	</a:t>
                      </a:r>
                    </a:p>
                    <a:p>
                      <a:endParaRPr lang="en-US" dirty="0"/>
                    </a:p>
                  </a:txBody>
                  <a:tcPr/>
                </a:tc>
                <a:tc>
                  <a:txBody>
                    <a:bodyPr/>
                    <a:lstStyle/>
                    <a:p>
                      <a:endParaRPr kumimoji="0" lang="en-US" sz="1800" kern="1200" baseline="0" dirty="0" smtClean="0">
                        <a:solidFill>
                          <a:schemeClr val="dk1"/>
                        </a:solidFill>
                        <a:latin typeface="+mn-lt"/>
                        <a:ea typeface="+mn-ea"/>
                        <a:cs typeface="+mn-cs"/>
                      </a:endParaRPr>
                    </a:p>
                    <a:p>
                      <a:r>
                        <a:rPr kumimoji="0" lang="en-US" sz="1800" kern="1200" baseline="0" dirty="0" smtClean="0">
                          <a:solidFill>
                            <a:schemeClr val="dk1"/>
                          </a:solidFill>
                          <a:latin typeface="+mn-lt"/>
                          <a:ea typeface="+mn-ea"/>
                          <a:cs typeface="+mn-cs"/>
                        </a:rPr>
                        <a:t>dumbbell 	</a:t>
                      </a:r>
                    </a:p>
                    <a:p>
                      <a:endParaRPr lang="en-US" dirty="0"/>
                    </a:p>
                  </a:txBody>
                  <a:tcPr/>
                </a:tc>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endParaRPr lang="en-US" dirty="0"/>
          </a:p>
        </p:txBody>
      </p:sp>
      <p:sp>
        <p:nvSpPr>
          <p:cNvPr id="3" name="Content Placeholder 2"/>
          <p:cNvSpPr>
            <a:spLocks noGrp="1"/>
          </p:cNvSpPr>
          <p:nvPr>
            <p:ph idx="1"/>
          </p:nvPr>
        </p:nvSpPr>
        <p:spPr/>
        <p:txBody>
          <a:bodyPr/>
          <a:lstStyle/>
          <a:p>
            <a:r>
              <a:rPr lang="en-US" dirty="0" smtClean="0"/>
              <a:t>Take a list of the Challenging Character Traits from the front table. </a:t>
            </a:r>
          </a:p>
          <a:p>
            <a:r>
              <a:rPr lang="en-US" dirty="0" smtClean="0"/>
              <a:t>In </a:t>
            </a:r>
            <a:r>
              <a:rPr lang="en-US" dirty="0" smtClean="0"/>
              <a:t>your notebook</a:t>
            </a:r>
            <a:r>
              <a:rPr lang="en-US" dirty="0" smtClean="0"/>
              <a:t>, choose 5 character trait words that match the characters from </a:t>
            </a:r>
            <a:r>
              <a:rPr lang="en-US" dirty="0" smtClean="0"/>
              <a:t>Everyday </a:t>
            </a:r>
            <a:r>
              <a:rPr lang="en-US" dirty="0" smtClean="0"/>
              <a:t>Use and write a sentence about each character using the word you chose for them. </a:t>
            </a:r>
          </a:p>
          <a:p>
            <a:r>
              <a:rPr lang="en-US" dirty="0" smtClean="0"/>
              <a:t>Example: Articulate-When Mama speaks, she is not very </a:t>
            </a:r>
            <a:r>
              <a:rPr lang="en-US" u="sng" dirty="0" smtClean="0"/>
              <a:t>articulate.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925" y="360363"/>
            <a:ext cx="7407275" cy="1471612"/>
          </a:xfrm>
        </p:spPr>
        <p:txBody>
          <a:bodyPr/>
          <a:lstStyle/>
          <a:p>
            <a:pPr eaLnBrk="1" hangingPunct="1">
              <a:defRPr/>
            </a:pPr>
            <a:r>
              <a:rPr lang="en-US" smtClean="0">
                <a:effectLst>
                  <a:outerShdw blurRad="38100" dist="38100" dir="2700000" algn="tl">
                    <a:srgbClr val="DDDDDD"/>
                  </a:outerShdw>
                </a:effectLst>
              </a:rPr>
              <a:t>Characterization</a:t>
            </a:r>
          </a:p>
        </p:txBody>
      </p:sp>
      <p:sp>
        <p:nvSpPr>
          <p:cNvPr id="13315" name="Subtitle 2"/>
          <p:cNvSpPr>
            <a:spLocks noGrp="1"/>
          </p:cNvSpPr>
          <p:nvPr>
            <p:ph type="subTitle" idx="1"/>
          </p:nvPr>
        </p:nvSpPr>
        <p:spPr>
          <a:xfrm>
            <a:off x="1431925" y="1849438"/>
            <a:ext cx="7407275" cy="1752600"/>
          </a:xfrm>
        </p:spPr>
        <p:txBody>
          <a:bodyPr/>
          <a:lstStyle/>
          <a:p>
            <a:pPr marL="26988" eaLnBrk="1" hangingPunct="1"/>
            <a:r>
              <a:rPr lang="en-US" smtClean="0">
                <a:solidFill>
                  <a:srgbClr val="320E04"/>
                </a:solidFill>
              </a:rPr>
              <a:t>Who is that guy?</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effectLst>
                  <a:outerShdw blurRad="38100" dist="38100" dir="2700000" algn="tl">
                    <a:srgbClr val="DDDDDD"/>
                  </a:outerShdw>
                </a:effectLst>
              </a:rPr>
              <a:t>1. Characterization</a:t>
            </a:r>
          </a:p>
        </p:txBody>
      </p:sp>
      <p:sp>
        <p:nvSpPr>
          <p:cNvPr id="3" name="Content Placeholder 2"/>
          <p:cNvSpPr>
            <a:spLocks noGrp="1"/>
          </p:cNvSpPr>
          <p:nvPr>
            <p:ph idx="1"/>
          </p:nvPr>
        </p:nvSpPr>
        <p:spPr/>
        <p:txBody>
          <a:bodyPr/>
          <a:lstStyle/>
          <a:p>
            <a:pPr eaLnBrk="1" hangingPunct="1"/>
            <a:r>
              <a:rPr lang="en-US" smtClean="0"/>
              <a:t>Meaning – Characterization is the way writers develop characters in a story</a:t>
            </a:r>
          </a:p>
          <a:p>
            <a:pPr eaLnBrk="1" hangingPunct="1"/>
            <a:endParaRPr lang="en-US" smtClean="0"/>
          </a:p>
          <a:p>
            <a:pPr eaLnBrk="1" hangingPunct="1"/>
            <a:r>
              <a:rPr lang="en-US" smtClean="0"/>
              <a:t>Two types –</a:t>
            </a:r>
          </a:p>
          <a:p>
            <a:pPr lvl="1" eaLnBrk="1" hangingPunct="1"/>
            <a:r>
              <a:rPr lang="en-US" smtClean="0"/>
              <a:t>Direct Characterization</a:t>
            </a:r>
          </a:p>
          <a:p>
            <a:pPr lvl="1" eaLnBrk="1" hangingPunct="1"/>
            <a:r>
              <a:rPr lang="en-US" smtClean="0"/>
              <a:t>Indirect Characterization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effectLst>
                  <a:outerShdw blurRad="38100" dist="38100" dir="2700000" algn="tl">
                    <a:srgbClr val="DDDDDD"/>
                  </a:outerShdw>
                </a:effectLst>
              </a:rPr>
              <a:t>Characterization</a:t>
            </a:r>
          </a:p>
        </p:txBody>
      </p:sp>
      <p:sp>
        <p:nvSpPr>
          <p:cNvPr id="3" name="Content Placeholder 2"/>
          <p:cNvSpPr>
            <a:spLocks noGrp="1"/>
          </p:cNvSpPr>
          <p:nvPr>
            <p:ph idx="1"/>
          </p:nvPr>
        </p:nvSpPr>
        <p:spPr/>
        <p:txBody>
          <a:bodyPr/>
          <a:lstStyle/>
          <a:p>
            <a:pPr eaLnBrk="1" hangingPunct="1"/>
            <a:r>
              <a:rPr lang="en-US" smtClean="0"/>
              <a:t>How does detailed characterization help make a story better?</a:t>
            </a:r>
          </a:p>
          <a:p>
            <a:pPr lvl="2" eaLnBrk="1" hangingPunct="1"/>
            <a:r>
              <a:rPr lang="en-US" smtClean="0"/>
              <a:t>It seems to me that detailed characterization helps to make a story better because…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3427</TotalTime>
  <Words>1122</Words>
  <Application>Microsoft Macintosh PowerPoint</Application>
  <PresentationFormat>On-screen Show (4:3)</PresentationFormat>
  <Paragraphs>151</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Solstice</vt:lpstr>
      <vt:lpstr>Warm up</vt:lpstr>
      <vt:lpstr>Warm up Directions: Write each sentence, determine if it is an example of indirect or direct characterization and then write a sentence that states directly what the author is saying about the character.</vt:lpstr>
      <vt:lpstr>Agenda</vt:lpstr>
      <vt:lpstr>Warm up</vt:lpstr>
      <vt:lpstr>Instructions: </vt:lpstr>
      <vt:lpstr>Warm up</vt:lpstr>
      <vt:lpstr>Characterization</vt:lpstr>
      <vt:lpstr>1. Characterization</vt:lpstr>
      <vt:lpstr>Characterization</vt:lpstr>
      <vt:lpstr>2. Direct Characterization</vt:lpstr>
      <vt:lpstr>3. Indirect Characterization</vt:lpstr>
      <vt:lpstr> Speech </vt:lpstr>
      <vt:lpstr>Thoughts</vt:lpstr>
      <vt:lpstr>Effect on others…</vt:lpstr>
      <vt:lpstr>Actions</vt:lpstr>
      <vt:lpstr>Looks</vt:lpstr>
      <vt:lpstr>Direct vs Indirect Characterization</vt:lpstr>
      <vt:lpstr>4. Protagonist</vt:lpstr>
      <vt:lpstr>Protagonist</vt:lpstr>
      <vt:lpstr>5. Antagonist</vt:lpstr>
      <vt:lpstr>Antagonist</vt:lpstr>
      <vt:lpstr>6. Subordinate Characters</vt:lpstr>
      <vt:lpstr>7. Motivations</vt:lpstr>
      <vt:lpstr>8. Round  Characters</vt:lpstr>
      <vt:lpstr>Round Character</vt:lpstr>
      <vt:lpstr>9. Flat Characters</vt:lpstr>
      <vt:lpstr>Flat Character</vt:lpstr>
      <vt:lpstr>10. Dynamic</vt:lpstr>
      <vt:lpstr>Dynamic</vt:lpstr>
      <vt:lpstr>11. Dynamic Character</vt:lpstr>
      <vt:lpstr>12. Static</vt:lpstr>
      <vt:lpstr>Static</vt:lpstr>
      <vt:lpstr>13. Static Character</vt:lpstr>
      <vt:lpstr>14. Dialogue</vt:lpstr>
    </vt:vector>
  </TitlesOfParts>
  <Manager/>
  <Company> Quality Teaching Products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Characterization</dc:title>
  <dc:subject/>
  <dc:creator>Quality Teaching Products </dc:creator>
  <cp:keywords/>
  <dc:description>This product may be altered and reproduced for classroom use.  This product is not for commercial use. http://www.teacherspayteachers.com/Store/Quality-Teaching-Products/Products/
</dc:description>
  <cp:lastModifiedBy>Durham Public Schools</cp:lastModifiedBy>
  <cp:revision>161</cp:revision>
  <dcterms:created xsi:type="dcterms:W3CDTF">2009-08-07T22:38:12Z</dcterms:created>
  <dcterms:modified xsi:type="dcterms:W3CDTF">2015-10-06T13:52:33Z</dcterms:modified>
  <cp:category/>
</cp:coreProperties>
</file>