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6" r:id="rId2"/>
    <p:sldId id="259" r:id="rId3"/>
    <p:sldId id="257" r:id="rId4"/>
    <p:sldId id="263" r:id="rId5"/>
    <p:sldId id="264" r:id="rId6"/>
    <p:sldId id="268" r:id="rId7"/>
    <p:sldId id="265" r:id="rId8"/>
    <p:sldId id="266" r:id="rId9"/>
    <p:sldId id="267" r:id="rId10"/>
    <p:sldId id="260" r:id="rId11"/>
    <p:sldId id="261" r:id="rId12"/>
    <p:sldId id="269" r:id="rId13"/>
    <p:sldId id="258" r:id="rId14"/>
    <p:sldId id="262" r:id="rId15"/>
    <p:sldId id="272" r:id="rId16"/>
    <p:sldId id="273" r:id="rId17"/>
    <p:sldId id="274" r:id="rId18"/>
    <p:sldId id="275" r:id="rId19"/>
    <p:sldId id="276" r:id="rId20"/>
    <p:sldId id="277" r:id="rId21"/>
    <p:sldId id="279" r:id="rId22"/>
    <p:sldId id="280" r:id="rId23"/>
    <p:sldId id="281" r:id="rId24"/>
    <p:sldId id="282" r:id="rId25"/>
    <p:sldId id="283" r:id="rId26"/>
    <p:sldId id="284" r:id="rId27"/>
    <p:sldId id="285" r:id="rId28"/>
    <p:sldId id="286" r:id="rId29"/>
    <p:sldId id="287" r:id="rId30"/>
    <p:sldId id="288" r:id="rId31"/>
    <p:sldId id="289" r:id="rId32"/>
    <p:sldId id="296" r:id="rId33"/>
    <p:sldId id="297" r:id="rId34"/>
    <p:sldId id="298" r:id="rId35"/>
    <p:sldId id="299" r:id="rId36"/>
    <p:sldId id="300" r:id="rId37"/>
    <p:sldId id="301" r:id="rId38"/>
    <p:sldId id="295" r:id="rId39"/>
    <p:sldId id="302" r:id="rId40"/>
    <p:sldId id="303" r:id="rId41"/>
    <p:sldId id="304" r:id="rId42"/>
    <p:sldId id="305" r:id="rId43"/>
    <p:sldId id="306" r:id="rId44"/>
    <p:sldId id="307" r:id="rId45"/>
    <p:sldId id="308" r:id="rId46"/>
    <p:sldId id="292" r:id="rId47"/>
    <p:sldId id="294"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4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DF328D5-3EB6-463A-81FF-DB51D068A37C}" type="datetimeFigureOut">
              <a:rPr lang="en-US"/>
              <a:pPr>
                <a:defRPr/>
              </a:pPr>
              <a:t>10/6/15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FB50D94-E4CE-4772-97C5-79D8DD8A7F7E}" type="slidenum">
              <a:rPr lang="en-US"/>
              <a:pPr>
                <a:defRPr/>
              </a:pPr>
              <a:t>‹#›</a:t>
            </a:fld>
            <a:endParaRPr lang="en-US"/>
          </a:p>
        </p:txBody>
      </p:sp>
    </p:spTree>
    <p:extLst>
      <p:ext uri="{BB962C8B-B14F-4D97-AF65-F5344CB8AC3E}">
        <p14:creationId xmlns:p14="http://schemas.microsoft.com/office/powerpoint/2010/main" val="458587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E7EC1DC-A1BA-4E87-9312-3CCE1DF75B70}" type="datetimeFigureOut">
              <a:rPr lang="en-US"/>
              <a:pPr>
                <a:defRPr/>
              </a:pPr>
              <a:t>10/6/15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AC6794D-49EF-47C3-839A-AB4E7D300315}" type="slidenum">
              <a:rPr lang="en-US"/>
              <a:pPr>
                <a:defRPr/>
              </a:pPr>
              <a:t>‹#›</a:t>
            </a:fld>
            <a:endParaRPr lang="en-US"/>
          </a:p>
        </p:txBody>
      </p:sp>
    </p:spTree>
    <p:extLst>
      <p:ext uri="{BB962C8B-B14F-4D97-AF65-F5344CB8AC3E}">
        <p14:creationId xmlns:p14="http://schemas.microsoft.com/office/powerpoint/2010/main" val="2088425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2D1A95-8927-450A-99CA-B9DC5CC61E6F}"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D8CBCA-63C0-4773-95E5-747B7016594F}"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46AAF2-3E32-4293-8013-C648A3E5BBFE}"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AD475C-5F9B-4549-8026-95F671957278}"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FC2631-3768-4400-9AFA-DC5E1DE89592}"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1A0986-14F9-4777-BD9E-42C56BAD7597}"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1DD34E-C168-4B8B-9FD1-532F57BC65ED}"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3D48E1-F451-4334-8C90-14054614936D}"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54FF50-0EEE-487A-B039-2DC14BC5ADB9}"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199E0C-8BC8-4C60-8F72-0DC9FDD06777}"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83A3CC-E7D0-42E3-8D37-8CAAFE3B7535}"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3955F1-39C4-4509-BF0D-5392CD17F670}"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5DED96-F7FF-422A-9A90-878C7C3B74FC}"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2C3904-65E9-4170-BA35-B81F6FD7B896}"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084ECA-6FAA-40C3-B5FB-09E655B9F45A}"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BD074E-B2A9-47F5-A1BE-4CCE07256DE1}"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FAFD69B-852D-4D55-935C-3BDD7A6466D5}" type="datetimeFigureOut">
              <a:rPr lang="en-US"/>
              <a:pPr>
                <a:defRPr/>
              </a:pPr>
              <a:t>10/6/15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79F717-3446-41D4-941A-B2EA297B96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8DA7BF-8376-49D4-BFDB-CB2F64204472}" type="datetimeFigureOut">
              <a:rPr lang="en-US"/>
              <a:pPr>
                <a:defRPr/>
              </a:pPr>
              <a:t>10/6/15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16374C-1911-4AA9-BF08-F662500E1C5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117FF8-7B6C-497F-AE91-0DFEA915E896}" type="datetimeFigureOut">
              <a:rPr lang="en-US"/>
              <a:pPr>
                <a:defRPr/>
              </a:pPr>
              <a:t>10/6/15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5F616A-968A-4883-B5B0-08BBCA0FE8E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B8CD3BC-1836-49F8-AB2A-FBB3488A65F5}" type="datetimeFigureOut">
              <a:rPr lang="en-US"/>
              <a:pPr>
                <a:defRPr/>
              </a:pPr>
              <a:t>10/6/15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CC41B2-1F37-43A3-9997-7596AC200FD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73BCD01-5619-4143-B44B-297C5EB59DCF}" type="datetimeFigureOut">
              <a:rPr lang="en-US"/>
              <a:pPr>
                <a:defRPr/>
              </a:pPr>
              <a:t>10/6/15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5DEB37-26EC-4AFA-96C7-A5F8C41FB0A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78DE031-968B-4EDE-B716-7B56F13CC1A5}" type="datetimeFigureOut">
              <a:rPr lang="en-US"/>
              <a:pPr>
                <a:defRPr/>
              </a:pPr>
              <a:t>10/6/15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233CE1-235D-4879-B7F8-9380A157110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A57707C-45AC-4277-8076-0B413AFC0977}" type="datetimeFigureOut">
              <a:rPr lang="en-US"/>
              <a:pPr>
                <a:defRPr/>
              </a:pPr>
              <a:t>10/6/15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2772C09-1385-4787-BC88-B9E7DF0B50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E11168-8E74-47B5-B933-0593B2CAA17B}" type="datetimeFigureOut">
              <a:rPr lang="en-US"/>
              <a:pPr>
                <a:defRPr/>
              </a:pPr>
              <a:t>10/6/15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5E0FAEA-BD41-4A43-8DBA-492C5C025BB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B48F4F-3EA4-4691-A802-B27926A64426}" type="datetimeFigureOut">
              <a:rPr lang="en-US"/>
              <a:pPr>
                <a:defRPr/>
              </a:pPr>
              <a:t>10/6/15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474DFDA-510D-49AB-9C8E-8D012573867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4797BBC-FADD-46B6-B075-F8C4D44CC26F}" type="datetimeFigureOut">
              <a:rPr lang="en-US"/>
              <a:pPr>
                <a:defRPr/>
              </a:pPr>
              <a:t>10/6/15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29ED21-F76B-4E07-B869-EFC842C45D1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9FA72F-F815-4EFC-B3A3-3CA65215FCA8}" type="datetimeFigureOut">
              <a:rPr lang="en-US"/>
              <a:pPr>
                <a:defRPr/>
              </a:pPr>
              <a:t>10/6/15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F3C53A0-3F66-445A-BA8C-AF8A5916C6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48FC15A-5AA8-402A-9476-47AA98E8DE42}" type="datetimeFigureOut">
              <a:rPr lang="en-US"/>
              <a:pPr>
                <a:defRPr/>
              </a:pPr>
              <a:t>10/6/15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EB0EB1-A8EE-4008-9C0F-E4A312E3E8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owl.english.purdue.edu/handouts/grammar/g_verbals.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t>Grammar</a:t>
            </a:r>
          </a:p>
        </p:txBody>
      </p:sp>
      <p:sp>
        <p:nvSpPr>
          <p:cNvPr id="2051" name="Subtitle 2"/>
          <p:cNvSpPr>
            <a:spLocks noGrp="1"/>
          </p:cNvSpPr>
          <p:nvPr>
            <p:ph type="subTitle" idx="1"/>
          </p:nvPr>
        </p:nvSpPr>
        <p:spPr/>
        <p:txBody>
          <a:bodyPr/>
          <a:lstStyle/>
          <a:p>
            <a:pPr eaLnBrk="1" hangingPunct="1"/>
            <a:r>
              <a:rPr lang="en-US" dirty="0" smtClean="0">
                <a:solidFill>
                  <a:srgbClr val="FF0000"/>
                </a:solidFill>
              </a:rPr>
              <a:t>It’s note taking time!!!!</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ronazajac.com/ESL/CF/TenseAspectBasics/TA_Chart.jpg"/>
          <p:cNvPicPr>
            <a:picLocks noChangeAspect="1" noChangeArrowheads="1"/>
          </p:cNvPicPr>
          <p:nvPr/>
        </p:nvPicPr>
        <p:blipFill>
          <a:blip r:embed="rId3" cstate="print"/>
          <a:srcRect/>
          <a:stretch>
            <a:fillRect/>
          </a:stretch>
        </p:blipFill>
        <p:spPr bwMode="auto">
          <a:xfrm>
            <a:off x="0" y="381000"/>
            <a:ext cx="8870950" cy="64770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2.bp.blogspot.com/_cPgmBqGAuxQ/TIp-pAx9KaI/AAAAAAAAADo/j1-M5uvP1mE/s1600/verb-tenses_28297_1_2.gif"/>
          <p:cNvPicPr>
            <a:picLocks noChangeAspect="1" noChangeArrowheads="1"/>
          </p:cNvPicPr>
          <p:nvPr/>
        </p:nvPicPr>
        <p:blipFill>
          <a:blip r:embed="rId3" cstate="print"/>
          <a:srcRect/>
          <a:stretch>
            <a:fillRect/>
          </a:stretch>
        </p:blipFill>
        <p:spPr bwMode="auto">
          <a:xfrm>
            <a:off x="0" y="0"/>
            <a:ext cx="8915400" cy="68580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Practice: Indicate the tense of the red words</a:t>
            </a:r>
            <a:endParaRPr lang="en-US" dirty="0"/>
          </a:p>
        </p:txBody>
      </p:sp>
      <p:sp>
        <p:nvSpPr>
          <p:cNvPr id="13315" name="Content Placeholder 2"/>
          <p:cNvSpPr>
            <a:spLocks noGrp="1"/>
          </p:cNvSpPr>
          <p:nvPr>
            <p:ph idx="1"/>
          </p:nvPr>
        </p:nvSpPr>
        <p:spPr/>
        <p:txBody>
          <a:bodyPr/>
          <a:lstStyle/>
          <a:p>
            <a:pPr eaLnBrk="1" hangingPunct="1"/>
            <a:r>
              <a:rPr lang="en-US" smtClean="0"/>
              <a:t>I</a:t>
            </a:r>
            <a:r>
              <a:rPr lang="en-US" smtClean="0">
                <a:solidFill>
                  <a:srgbClr val="FF0000"/>
                </a:solidFill>
              </a:rPr>
              <a:t> enjoy </a:t>
            </a:r>
            <a:r>
              <a:rPr lang="en-US" smtClean="0"/>
              <a:t>sports myself.</a:t>
            </a:r>
          </a:p>
          <a:p>
            <a:pPr eaLnBrk="1" hangingPunct="1"/>
            <a:r>
              <a:rPr lang="en-US" smtClean="0"/>
              <a:t>I once </a:t>
            </a:r>
            <a:r>
              <a:rPr lang="en-US" smtClean="0">
                <a:solidFill>
                  <a:srgbClr val="FF0000"/>
                </a:solidFill>
              </a:rPr>
              <a:t>played </a:t>
            </a:r>
            <a:r>
              <a:rPr lang="en-US" smtClean="0"/>
              <a:t>for the Metropolis Muppets.</a:t>
            </a:r>
          </a:p>
          <a:p>
            <a:pPr eaLnBrk="1" hangingPunct="1"/>
            <a:r>
              <a:rPr lang="en-US" smtClean="0"/>
              <a:t>Each player </a:t>
            </a:r>
            <a:r>
              <a:rPr lang="en-US" smtClean="0">
                <a:solidFill>
                  <a:srgbClr val="FF0000"/>
                </a:solidFill>
              </a:rPr>
              <a:t>had been </a:t>
            </a:r>
            <a:r>
              <a:rPr lang="en-US" smtClean="0"/>
              <a:t>individually </a:t>
            </a:r>
            <a:r>
              <a:rPr lang="en-US" smtClean="0">
                <a:solidFill>
                  <a:srgbClr val="FF0000"/>
                </a:solidFill>
              </a:rPr>
              <a:t>recruited.</a:t>
            </a:r>
          </a:p>
          <a:p>
            <a:pPr eaLnBrk="1" hangingPunct="1"/>
            <a:r>
              <a:rPr lang="en-US" smtClean="0"/>
              <a:t>In fact, no Muppet team </a:t>
            </a:r>
            <a:r>
              <a:rPr lang="en-US" smtClean="0">
                <a:solidFill>
                  <a:srgbClr val="FF0000"/>
                </a:solidFill>
              </a:rPr>
              <a:t>has </a:t>
            </a:r>
            <a:r>
              <a:rPr lang="en-US" smtClean="0"/>
              <a:t>ever </a:t>
            </a:r>
            <a:r>
              <a:rPr lang="en-US" smtClean="0">
                <a:solidFill>
                  <a:srgbClr val="FF0000"/>
                </a:solidFill>
              </a:rPr>
              <a:t>won </a:t>
            </a:r>
            <a:r>
              <a:rPr lang="en-US" smtClean="0"/>
              <a:t>a game.</a:t>
            </a:r>
          </a:p>
          <a:p>
            <a:pPr eaLnBrk="1" hangingPunct="1"/>
            <a:endParaRPr lang="en-US" smtClean="0"/>
          </a:p>
          <a:p>
            <a:pPr eaLnBrk="1" hangingPunct="1"/>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VOICE</a:t>
            </a:r>
          </a:p>
        </p:txBody>
      </p:sp>
      <p:sp>
        <p:nvSpPr>
          <p:cNvPr id="3" name="Content Placeholder 2"/>
          <p:cNvSpPr>
            <a:spLocks noGrp="1"/>
          </p:cNvSpPr>
          <p:nvPr>
            <p:ph sz="half" idx="1"/>
          </p:nvPr>
        </p:nvSpPr>
        <p:spPr/>
        <p:txBody>
          <a:bodyPr rtlCol="0">
            <a:normAutofit fontScale="92500"/>
          </a:bodyPr>
          <a:lstStyle/>
          <a:p>
            <a:pPr eaLnBrk="1" fontAlgn="auto" hangingPunct="1">
              <a:spcAft>
                <a:spcPts val="0"/>
              </a:spcAft>
              <a:buFont typeface="Arial" pitchFamily="34" charset="0"/>
              <a:buChar char="•"/>
              <a:defRPr/>
            </a:pPr>
            <a:r>
              <a:rPr lang="en-US" b="1" dirty="0" smtClean="0"/>
              <a:t>Active Voice</a:t>
            </a:r>
          </a:p>
          <a:p>
            <a:pPr eaLnBrk="1" fontAlgn="auto" hangingPunct="1">
              <a:spcAft>
                <a:spcPts val="0"/>
              </a:spcAft>
              <a:buFont typeface="Arial" pitchFamily="34" charset="0"/>
              <a:buChar char="•"/>
              <a:defRPr/>
            </a:pPr>
            <a:r>
              <a:rPr lang="en-US" dirty="0" smtClean="0"/>
              <a:t>The subject is the doer of action.</a:t>
            </a:r>
          </a:p>
          <a:p>
            <a:pPr eaLnBrk="1" fontAlgn="auto" hangingPunct="1">
              <a:spcAft>
                <a:spcPts val="0"/>
              </a:spcAft>
              <a:buFont typeface="Arial" pitchFamily="34" charset="0"/>
              <a:buChar char="•"/>
              <a:defRPr/>
            </a:pPr>
            <a:r>
              <a:rPr lang="en-US" dirty="0" smtClean="0">
                <a:solidFill>
                  <a:srgbClr val="FF0000"/>
                </a:solidFill>
              </a:rPr>
              <a:t>Ex- Nelson played the game.</a:t>
            </a:r>
          </a:p>
          <a:p>
            <a:pPr eaLnBrk="1" fontAlgn="auto" hangingPunct="1">
              <a:spcAft>
                <a:spcPts val="0"/>
              </a:spcAft>
              <a:buFont typeface="Arial" pitchFamily="34" charset="0"/>
              <a:buChar char="•"/>
              <a:defRPr/>
            </a:pPr>
            <a:r>
              <a:rPr lang="en-US" dirty="0" smtClean="0"/>
              <a:t>The verb </a:t>
            </a:r>
            <a:r>
              <a:rPr lang="en-US" i="1" dirty="0" smtClean="0"/>
              <a:t>played </a:t>
            </a:r>
            <a:r>
              <a:rPr lang="en-US" dirty="0" smtClean="0"/>
              <a:t>is in the active voice because the subject </a:t>
            </a:r>
            <a:r>
              <a:rPr lang="en-US" i="1" dirty="0" smtClean="0"/>
              <a:t>Nelson </a:t>
            </a:r>
            <a:r>
              <a:rPr lang="en-US" dirty="0" smtClean="0"/>
              <a:t>is doing the action</a:t>
            </a:r>
            <a:endParaRPr lang="en-US" dirty="0"/>
          </a:p>
        </p:txBody>
      </p:sp>
      <p:sp>
        <p:nvSpPr>
          <p:cNvPr id="4" name="Content Placeholder 3"/>
          <p:cNvSpPr>
            <a:spLocks noGrp="1"/>
          </p:cNvSpPr>
          <p:nvPr>
            <p:ph sz="half" idx="2"/>
          </p:nvPr>
        </p:nvSpPr>
        <p:spPr/>
        <p:txBody>
          <a:bodyPr rtlCol="0">
            <a:normAutofit fontScale="92500"/>
          </a:bodyPr>
          <a:lstStyle/>
          <a:p>
            <a:pPr eaLnBrk="1" fontAlgn="auto" hangingPunct="1">
              <a:spcAft>
                <a:spcPts val="0"/>
              </a:spcAft>
              <a:buFont typeface="Arial" pitchFamily="34" charset="0"/>
              <a:buChar char="•"/>
              <a:defRPr/>
            </a:pPr>
            <a:r>
              <a:rPr lang="en-US" sz="2400" b="1" dirty="0" smtClean="0"/>
              <a:t>Passive Voice</a:t>
            </a:r>
          </a:p>
          <a:p>
            <a:pPr eaLnBrk="1" fontAlgn="auto" hangingPunct="1">
              <a:spcAft>
                <a:spcPts val="0"/>
              </a:spcAft>
              <a:buFont typeface="Arial" pitchFamily="34" charset="0"/>
              <a:buChar char="•"/>
              <a:defRPr/>
            </a:pPr>
            <a:r>
              <a:rPr lang="en-US" sz="2400" dirty="0" smtClean="0"/>
              <a:t>The subject is the receiver of the action</a:t>
            </a:r>
          </a:p>
          <a:p>
            <a:pPr eaLnBrk="1" fontAlgn="auto" hangingPunct="1">
              <a:spcAft>
                <a:spcPts val="0"/>
              </a:spcAft>
              <a:buFont typeface="Arial" pitchFamily="34" charset="0"/>
              <a:buChar char="•"/>
              <a:defRPr/>
            </a:pPr>
            <a:r>
              <a:rPr lang="en-US" sz="2400" dirty="0" smtClean="0"/>
              <a:t>The passive voice is composed of a form of auxiliary verb </a:t>
            </a:r>
            <a:r>
              <a:rPr lang="en-US" sz="2400" i="1" dirty="0" smtClean="0">
                <a:solidFill>
                  <a:srgbClr val="FF0000"/>
                </a:solidFill>
              </a:rPr>
              <a:t>be (am, are, is was, were)</a:t>
            </a:r>
          </a:p>
          <a:p>
            <a:pPr eaLnBrk="1" fontAlgn="auto" hangingPunct="1">
              <a:spcAft>
                <a:spcPts val="0"/>
              </a:spcAft>
              <a:buFont typeface="Arial" pitchFamily="34" charset="0"/>
              <a:buChar char="•"/>
              <a:defRPr/>
            </a:pPr>
            <a:r>
              <a:rPr lang="en-US" sz="2400" i="1" dirty="0" smtClean="0">
                <a:solidFill>
                  <a:srgbClr val="FF0000"/>
                </a:solidFill>
              </a:rPr>
              <a:t>Ex-</a:t>
            </a:r>
            <a:r>
              <a:rPr lang="en-US" sz="2400" dirty="0" smtClean="0">
                <a:solidFill>
                  <a:srgbClr val="FF0000"/>
                </a:solidFill>
              </a:rPr>
              <a:t>The game was played by Nelson</a:t>
            </a:r>
            <a:r>
              <a:rPr lang="en-US" sz="2400" i="1" dirty="0" smtClean="0">
                <a:solidFill>
                  <a:srgbClr val="FF0000"/>
                </a:solidFill>
              </a:rPr>
              <a:t>.</a:t>
            </a:r>
          </a:p>
          <a:p>
            <a:pPr eaLnBrk="1" fontAlgn="auto" hangingPunct="1">
              <a:spcAft>
                <a:spcPts val="0"/>
              </a:spcAft>
              <a:buFont typeface="Arial" pitchFamily="34" charset="0"/>
              <a:buChar char="•"/>
              <a:defRPr/>
            </a:pPr>
            <a:r>
              <a:rPr lang="en-US" sz="2400" dirty="0" smtClean="0"/>
              <a:t>The verb </a:t>
            </a:r>
            <a:r>
              <a:rPr lang="en-US" sz="2400" i="1" dirty="0" smtClean="0"/>
              <a:t>was played</a:t>
            </a:r>
            <a:r>
              <a:rPr lang="en-US" sz="2400" dirty="0" smtClean="0"/>
              <a:t> is in the passive voice because the subject game received the action</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Practice-Active or Passive</a:t>
            </a:r>
          </a:p>
        </p:txBody>
      </p:sp>
      <p:sp>
        <p:nvSpPr>
          <p:cNvPr id="16387" name="Content Placeholder 2"/>
          <p:cNvSpPr>
            <a:spLocks noGrp="1"/>
          </p:cNvSpPr>
          <p:nvPr>
            <p:ph idx="1"/>
          </p:nvPr>
        </p:nvSpPr>
        <p:spPr/>
        <p:txBody>
          <a:bodyPr/>
          <a:lstStyle/>
          <a:p>
            <a:pPr eaLnBrk="1" hangingPunct="1"/>
            <a:r>
              <a:rPr lang="en-US" sz="2800" dirty="0" smtClean="0"/>
              <a:t>1. The bat was made by the Louisville Slugger Company.</a:t>
            </a:r>
          </a:p>
          <a:p>
            <a:pPr eaLnBrk="1" hangingPunct="1"/>
            <a:r>
              <a:rPr lang="en-US" sz="2800" dirty="0" smtClean="0"/>
              <a:t>2. The girl outran the shortstop’s throw.</a:t>
            </a:r>
          </a:p>
          <a:p>
            <a:pPr eaLnBrk="1" hangingPunct="1"/>
            <a:r>
              <a:rPr lang="en-US" sz="2800" dirty="0" smtClean="0"/>
              <a:t>3. Michael Jordan plays basketball for the Chicago Bulls.</a:t>
            </a:r>
          </a:p>
          <a:p>
            <a:pPr eaLnBrk="1" hangingPunct="1"/>
            <a:r>
              <a:rPr lang="en-US" sz="2800" dirty="0" smtClean="0"/>
              <a:t>4. My mother works with an accounting firm in Atlanta.</a:t>
            </a:r>
          </a:p>
          <a:p>
            <a:pPr eaLnBrk="1" hangingPunct="1"/>
            <a:r>
              <a:rPr lang="en-US" sz="2800" dirty="0" smtClean="0"/>
              <a:t>5. The company car was sold by the business manager.</a:t>
            </a:r>
          </a:p>
          <a:p>
            <a:pPr eaLnBrk="1" hangingPunct="1"/>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Infinitive</a:t>
            </a:r>
          </a:p>
        </p:txBody>
      </p:sp>
      <p:sp>
        <p:nvSpPr>
          <p:cNvPr id="18435" name="Content Placeholder 2"/>
          <p:cNvSpPr>
            <a:spLocks noGrp="1"/>
          </p:cNvSpPr>
          <p:nvPr>
            <p:ph sz="half" idx="1"/>
          </p:nvPr>
        </p:nvSpPr>
        <p:spPr>
          <a:xfrm>
            <a:off x="457200" y="1600200"/>
            <a:ext cx="4038600" cy="5029200"/>
          </a:xfrm>
        </p:spPr>
        <p:txBody>
          <a:bodyPr/>
          <a:lstStyle/>
          <a:p>
            <a:pPr eaLnBrk="1" hangingPunct="1"/>
            <a:r>
              <a:rPr lang="en-US" dirty="0" smtClean="0"/>
              <a:t>An </a:t>
            </a:r>
            <a:r>
              <a:rPr lang="en-US" b="1" dirty="0" smtClean="0"/>
              <a:t>infinitive</a:t>
            </a:r>
            <a:r>
              <a:rPr lang="en-US" dirty="0" smtClean="0"/>
              <a:t> begins with the word </a:t>
            </a:r>
            <a:r>
              <a:rPr lang="en-US" dirty="0" smtClean="0">
                <a:solidFill>
                  <a:srgbClr val="FF0000"/>
                </a:solidFill>
              </a:rPr>
              <a:t>to </a:t>
            </a:r>
            <a:r>
              <a:rPr lang="en-US" dirty="0" smtClean="0"/>
              <a:t>and is followed by a verb form</a:t>
            </a:r>
          </a:p>
          <a:p>
            <a:pPr eaLnBrk="1" hangingPunct="1"/>
            <a:r>
              <a:rPr lang="en-US" dirty="0" smtClean="0"/>
              <a:t>Example-To conserve energy is wise.</a:t>
            </a:r>
          </a:p>
          <a:p>
            <a:pPr eaLnBrk="1" hangingPunct="1"/>
            <a:r>
              <a:rPr lang="en-US" i="1" dirty="0" smtClean="0">
                <a:solidFill>
                  <a:srgbClr val="FF0000"/>
                </a:solidFill>
              </a:rPr>
              <a:t>To conserve</a:t>
            </a:r>
            <a:r>
              <a:rPr lang="en-US" dirty="0" smtClean="0">
                <a:solidFill>
                  <a:srgbClr val="FF0000"/>
                </a:solidFill>
              </a:rPr>
              <a:t> is an infinitive</a:t>
            </a:r>
          </a:p>
          <a:p>
            <a:pPr eaLnBrk="1" hangingPunct="1"/>
            <a:r>
              <a:rPr lang="en-US" i="1" dirty="0" smtClean="0">
                <a:solidFill>
                  <a:srgbClr val="FF0000"/>
                </a:solidFill>
              </a:rPr>
              <a:t>To wisely conserve energy. (split-infinitive) </a:t>
            </a:r>
          </a:p>
          <a:p>
            <a:pPr eaLnBrk="1" hangingPunct="1"/>
            <a:r>
              <a:rPr lang="en-US" i="1" dirty="0" smtClean="0">
                <a:solidFill>
                  <a:srgbClr val="FF0000"/>
                </a:solidFill>
              </a:rPr>
              <a:t>This is incorrect when writing formally. </a:t>
            </a:r>
          </a:p>
        </p:txBody>
      </p:sp>
      <p:sp>
        <p:nvSpPr>
          <p:cNvPr id="4" name="Content Placeholder 3"/>
          <p:cNvSpPr>
            <a:spLocks noGrp="1"/>
          </p:cNvSpPr>
          <p:nvPr>
            <p:ph sz="half" idx="2"/>
          </p:nvPr>
        </p:nvSpPr>
        <p:spPr/>
        <p:txBody>
          <a:bodyPr/>
          <a:lstStyle/>
          <a:p>
            <a:r>
              <a:rPr lang="en-US" sz="2400" b="1" u="sng" dirty="0" smtClean="0"/>
              <a:t>Infinitive</a:t>
            </a:r>
            <a:r>
              <a:rPr lang="en-US" sz="2400" dirty="0" smtClean="0"/>
              <a:t> is the base form of the verb. The infinitive form of a verb is the form which follows "to". For example: </a:t>
            </a:r>
          </a:p>
          <a:p>
            <a:r>
              <a:rPr lang="en-US" sz="2400" b="1" dirty="0" smtClean="0"/>
              <a:t>(to) go, (to) be,(to) ask, (to) fight, (to) understand, (to) walk </a:t>
            </a:r>
            <a:r>
              <a:rPr lang="en-US" sz="2400" dirty="0" smtClean="0"/>
              <a:t>. Infinitives may occur with or without the infinitive marker "to". Infinitives without "to" are known as "bare infinitives". </a:t>
            </a:r>
          </a:p>
          <a:p>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Gerunds</a:t>
            </a:r>
          </a:p>
        </p:txBody>
      </p:sp>
      <p:sp>
        <p:nvSpPr>
          <p:cNvPr id="19459" name="Content Placeholder 2"/>
          <p:cNvSpPr>
            <a:spLocks noGrp="1"/>
          </p:cNvSpPr>
          <p:nvPr>
            <p:ph idx="1"/>
          </p:nvPr>
        </p:nvSpPr>
        <p:spPr>
          <a:xfrm>
            <a:off x="457200" y="1600200"/>
            <a:ext cx="8229600" cy="4800600"/>
          </a:xfrm>
        </p:spPr>
        <p:txBody>
          <a:bodyPr/>
          <a:lstStyle/>
          <a:p>
            <a:pPr eaLnBrk="1" hangingPunct="1"/>
            <a:r>
              <a:rPr lang="en-US" b="1" dirty="0" smtClean="0"/>
              <a:t>Gerunds</a:t>
            </a:r>
            <a:r>
              <a:rPr lang="en-US" dirty="0" smtClean="0"/>
              <a:t>- are present participles and thus </a:t>
            </a:r>
            <a:r>
              <a:rPr lang="en-US" b="1" u="sng" dirty="0" smtClean="0"/>
              <a:t>always </a:t>
            </a:r>
            <a:r>
              <a:rPr lang="en-US" dirty="0" smtClean="0"/>
              <a:t>end in </a:t>
            </a:r>
            <a:r>
              <a:rPr lang="en-US" b="1" dirty="0" err="1" smtClean="0">
                <a:solidFill>
                  <a:srgbClr val="FF0000"/>
                </a:solidFill>
              </a:rPr>
              <a:t>ing</a:t>
            </a:r>
            <a:endParaRPr lang="en-US" b="1" dirty="0" smtClean="0">
              <a:solidFill>
                <a:srgbClr val="FF0000"/>
              </a:solidFill>
            </a:endParaRPr>
          </a:p>
          <a:p>
            <a:pPr eaLnBrk="1" hangingPunct="1"/>
            <a:r>
              <a:rPr lang="en-US" b="1" dirty="0" smtClean="0">
                <a:solidFill>
                  <a:srgbClr val="FF0000"/>
                </a:solidFill>
              </a:rPr>
              <a:t>A GERUND </a:t>
            </a:r>
            <a:r>
              <a:rPr lang="en-US" b="1" u="sng" dirty="0" smtClean="0">
                <a:solidFill>
                  <a:srgbClr val="FF0000"/>
                </a:solidFill>
              </a:rPr>
              <a:t>ALWAYS</a:t>
            </a:r>
            <a:r>
              <a:rPr lang="en-US" b="1" dirty="0" smtClean="0">
                <a:solidFill>
                  <a:srgbClr val="FF0000"/>
                </a:solidFill>
              </a:rPr>
              <a:t> FUNCTIONS AS A NOUN</a:t>
            </a:r>
            <a:r>
              <a:rPr lang="en-US" dirty="0" smtClean="0"/>
              <a:t> (although it looks like a verb)</a:t>
            </a:r>
            <a:endParaRPr lang="en-US" b="1" dirty="0" smtClean="0">
              <a:solidFill>
                <a:srgbClr val="FF0000"/>
              </a:solidFill>
            </a:endParaRPr>
          </a:p>
          <a:p>
            <a:pPr eaLnBrk="1" hangingPunct="1"/>
            <a:r>
              <a:rPr lang="en-US" b="1" dirty="0" smtClean="0">
                <a:solidFill>
                  <a:srgbClr val="FF0000"/>
                </a:solidFill>
              </a:rPr>
              <a:t>Running is a good way to stay trim.</a:t>
            </a:r>
          </a:p>
          <a:p>
            <a:r>
              <a:rPr lang="en-US" b="1" dirty="0" smtClean="0">
                <a:solidFill>
                  <a:srgbClr val="FF0000"/>
                </a:solidFill>
              </a:rPr>
              <a:t>Eating</a:t>
            </a:r>
            <a:r>
              <a:rPr lang="en-US" dirty="0" smtClean="0">
                <a:solidFill>
                  <a:srgbClr val="FF0000"/>
                </a:solidFill>
              </a:rPr>
              <a:t> people is wrong.</a:t>
            </a:r>
          </a:p>
          <a:p>
            <a:r>
              <a:rPr lang="en-US" b="1" dirty="0" smtClean="0">
                <a:solidFill>
                  <a:srgbClr val="FF0000"/>
                </a:solidFill>
              </a:rPr>
              <a:t>Hunting</a:t>
            </a:r>
            <a:r>
              <a:rPr lang="en-US" dirty="0" smtClean="0">
                <a:solidFill>
                  <a:srgbClr val="FF0000"/>
                </a:solidFill>
              </a:rPr>
              <a:t> tigers is dangerous.</a:t>
            </a:r>
          </a:p>
          <a:p>
            <a:r>
              <a:rPr lang="en-US" b="1" dirty="0" smtClean="0">
                <a:solidFill>
                  <a:srgbClr val="FF0000"/>
                </a:solidFill>
              </a:rPr>
              <a:t>Flying</a:t>
            </a:r>
            <a:r>
              <a:rPr lang="en-US" dirty="0" smtClean="0">
                <a:solidFill>
                  <a:srgbClr val="FF0000"/>
                </a:solidFill>
              </a:rPr>
              <a:t> makes me nervous</a:t>
            </a:r>
          </a:p>
          <a:p>
            <a:pPr eaLnBrk="1" hangingPunct="1"/>
            <a:endParaRPr lang="en-US" b="1"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Gerunds </a:t>
            </a:r>
          </a:p>
        </p:txBody>
      </p:sp>
      <p:sp>
        <p:nvSpPr>
          <p:cNvPr id="20483" name="Content Placeholder 2"/>
          <p:cNvSpPr>
            <a:spLocks noGrp="1"/>
          </p:cNvSpPr>
          <p:nvPr>
            <p:ph idx="1"/>
          </p:nvPr>
        </p:nvSpPr>
        <p:spPr/>
        <p:txBody>
          <a:bodyPr/>
          <a:lstStyle/>
          <a:p>
            <a:r>
              <a:rPr lang="en-US" sz="2000" b="1" smtClean="0"/>
              <a:t>Gerunds (-ing)</a:t>
            </a:r>
            <a:endParaRPr lang="en-US" sz="2000" smtClean="0"/>
          </a:p>
          <a:p>
            <a:r>
              <a:rPr lang="en-US" sz="2000" smtClean="0"/>
              <a:t>When a verb ends in -ing, it may be a gerund </a:t>
            </a:r>
            <a:r>
              <a:rPr lang="en-US" sz="2000" b="1" smtClean="0"/>
              <a:t>or</a:t>
            </a:r>
            <a:r>
              <a:rPr lang="en-US" sz="2000" smtClean="0"/>
              <a:t> a present participle. It is important to understand that they are not the same.</a:t>
            </a:r>
          </a:p>
          <a:p>
            <a:r>
              <a:rPr lang="en-US" sz="2000" smtClean="0"/>
              <a:t>Gerunds are sometimes called "verbal nouns".</a:t>
            </a:r>
          </a:p>
          <a:p>
            <a:r>
              <a:rPr lang="en-US" sz="2000" smtClean="0"/>
              <a:t>When we use a verb in -ing form more like a </a:t>
            </a:r>
            <a:r>
              <a:rPr lang="en-US" sz="2000" b="1" smtClean="0"/>
              <a:t>noun</a:t>
            </a:r>
            <a:r>
              <a:rPr lang="en-US" sz="2000" smtClean="0"/>
              <a:t>, it is usually a gerund:</a:t>
            </a:r>
          </a:p>
          <a:p>
            <a:r>
              <a:rPr lang="en-US" sz="2000" b="1" smtClean="0"/>
              <a:t>Fishing</a:t>
            </a:r>
            <a:r>
              <a:rPr lang="en-US" sz="2000" smtClean="0"/>
              <a:t> is fun. </a:t>
            </a:r>
          </a:p>
          <a:p>
            <a:r>
              <a:rPr lang="en-US" sz="2000" smtClean="0"/>
              <a:t>When we use a verb in -ing form more like a </a:t>
            </a:r>
            <a:r>
              <a:rPr lang="en-US" sz="2000" b="1" smtClean="0"/>
              <a:t>verb</a:t>
            </a:r>
            <a:r>
              <a:rPr lang="en-US" sz="2000" smtClean="0"/>
              <a:t> or an </a:t>
            </a:r>
            <a:r>
              <a:rPr lang="en-US" sz="2000" b="1" smtClean="0"/>
              <a:t>adjective</a:t>
            </a:r>
            <a:r>
              <a:rPr lang="en-US" sz="2000" smtClean="0"/>
              <a:t>, it is usually a present participle:</a:t>
            </a:r>
          </a:p>
          <a:p>
            <a:r>
              <a:rPr lang="en-US" sz="2000" smtClean="0"/>
              <a:t>Anthony </a:t>
            </a:r>
            <a:r>
              <a:rPr lang="en-US" sz="2000" b="1" smtClean="0"/>
              <a:t>is fishing</a:t>
            </a:r>
            <a:r>
              <a:rPr lang="en-US" sz="2000" smtClean="0"/>
              <a:t>. </a:t>
            </a:r>
          </a:p>
          <a:p>
            <a:r>
              <a:rPr lang="en-US" sz="2000" smtClean="0"/>
              <a:t>I have a </a:t>
            </a:r>
            <a:r>
              <a:rPr lang="en-US" sz="2000" b="1" smtClean="0"/>
              <a:t>boring</a:t>
            </a:r>
            <a:r>
              <a:rPr lang="en-US" sz="2000" smtClean="0"/>
              <a:t> teacher. </a:t>
            </a:r>
          </a:p>
          <a:p>
            <a:endParaRPr lang="en-US" sz="200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endParaRPr lang="en-US" smtClean="0"/>
          </a:p>
        </p:txBody>
      </p:sp>
      <p:sp>
        <p:nvSpPr>
          <p:cNvPr id="21507" name="Content Placeholder 2"/>
          <p:cNvSpPr>
            <a:spLocks noGrp="1"/>
          </p:cNvSpPr>
          <p:nvPr>
            <p:ph idx="1"/>
          </p:nvPr>
        </p:nvSpPr>
        <p:spPr>
          <a:xfrm>
            <a:off x="457200" y="1600200"/>
            <a:ext cx="8229600" cy="4800600"/>
          </a:xfrm>
        </p:spPr>
        <p:txBody>
          <a:bodyPr/>
          <a:lstStyle/>
          <a:p>
            <a:r>
              <a:rPr lang="en-US" sz="1800" b="1" dirty="0" smtClean="0"/>
              <a:t>Gerunds as Subject</a:t>
            </a:r>
            <a:r>
              <a:rPr lang="en-US" sz="1800" dirty="0" smtClean="0"/>
              <a:t> </a:t>
            </a:r>
            <a:r>
              <a:rPr lang="en-US" sz="1800" b="1" dirty="0" smtClean="0"/>
              <a:t>or Object (</a:t>
            </a:r>
            <a:r>
              <a:rPr lang="en-US" sz="1800" dirty="0" smtClean="0"/>
              <a:t>subjects usually do the action, objects </a:t>
            </a:r>
            <a:r>
              <a:rPr lang="en-US" sz="1800" i="1" dirty="0" smtClean="0"/>
              <a:t>receive</a:t>
            </a:r>
            <a:r>
              <a:rPr lang="en-US" sz="1800" dirty="0" smtClean="0"/>
              <a:t> the action)</a:t>
            </a:r>
          </a:p>
          <a:p>
            <a:r>
              <a:rPr lang="en-US" sz="1800" dirty="0" smtClean="0"/>
              <a:t>Try to think of gerunds as verbs in noun form.</a:t>
            </a:r>
          </a:p>
          <a:p>
            <a:r>
              <a:rPr lang="en-US" sz="1800" dirty="0" smtClean="0"/>
              <a:t>Like nouns, gerunds can be the subject or object of a sentence: </a:t>
            </a:r>
          </a:p>
          <a:p>
            <a:r>
              <a:rPr lang="en-US" sz="1800" dirty="0" smtClean="0"/>
              <a:t>I don't like </a:t>
            </a:r>
            <a:r>
              <a:rPr lang="en-US" sz="1800" b="1" dirty="0" smtClean="0"/>
              <a:t>writing</a:t>
            </a:r>
            <a:r>
              <a:rPr lang="en-US" sz="1800" dirty="0" smtClean="0"/>
              <a:t>. </a:t>
            </a:r>
          </a:p>
          <a:p>
            <a:r>
              <a:rPr lang="en-US" sz="1800" dirty="0" smtClean="0"/>
              <a:t>My favorite hobby is </a:t>
            </a:r>
            <a:r>
              <a:rPr lang="en-US" sz="1800" b="1" dirty="0" smtClean="0"/>
              <a:t>reading</a:t>
            </a:r>
            <a:r>
              <a:rPr lang="en-US" sz="1800" dirty="0" smtClean="0"/>
              <a:t>. </a:t>
            </a:r>
          </a:p>
          <a:p>
            <a:r>
              <a:rPr lang="en-US" sz="1800" dirty="0" smtClean="0"/>
              <a:t>But, like a verb, a gerund can also have an object itself. In this case, the whole expression [gerund + object] can be the subject or object of the sentence.. </a:t>
            </a:r>
          </a:p>
          <a:p>
            <a:r>
              <a:rPr lang="en-US" sz="1800" dirty="0" smtClean="0"/>
              <a:t>I don't like </a:t>
            </a:r>
            <a:r>
              <a:rPr lang="en-US" sz="1800" b="1" u="sng" dirty="0" smtClean="0"/>
              <a:t>writing</a:t>
            </a:r>
            <a:r>
              <a:rPr lang="en-US" sz="1800" b="1" dirty="0" smtClean="0"/>
              <a:t> letters</a:t>
            </a:r>
            <a:r>
              <a:rPr lang="en-US" sz="1800" dirty="0" smtClean="0"/>
              <a:t>. </a:t>
            </a:r>
          </a:p>
          <a:p>
            <a:r>
              <a:rPr lang="en-US" sz="1800" dirty="0" smtClean="0"/>
              <a:t>My favorite hobby is </a:t>
            </a:r>
            <a:r>
              <a:rPr lang="en-US" sz="1800" b="1" u="sng" dirty="0" smtClean="0"/>
              <a:t>reading</a:t>
            </a:r>
            <a:r>
              <a:rPr lang="en-US" sz="1800" b="1" dirty="0" smtClean="0"/>
              <a:t> detective stories</a:t>
            </a:r>
            <a:r>
              <a:rPr lang="en-US" sz="1800" dirty="0" smtClean="0"/>
              <a:t>. </a:t>
            </a:r>
          </a:p>
          <a:p>
            <a:r>
              <a:rPr lang="en-US" sz="1800" dirty="0" smtClean="0"/>
              <a:t>Like nouns, we can use gerunds with adjectives (including articles and other determiners):</a:t>
            </a:r>
          </a:p>
          <a:p>
            <a:r>
              <a:rPr lang="en-US" sz="1800" b="1" dirty="0" smtClean="0"/>
              <a:t>pointless questioning</a:t>
            </a:r>
            <a:r>
              <a:rPr lang="en-US" sz="1800" dirty="0" smtClean="0"/>
              <a:t> </a:t>
            </a:r>
          </a:p>
          <a:p>
            <a:r>
              <a:rPr lang="en-US" sz="1800" b="1" dirty="0" smtClean="0"/>
              <a:t>a settling</a:t>
            </a:r>
            <a:r>
              <a:rPr lang="en-US" sz="1800" dirty="0" smtClean="0"/>
              <a:t> of debts </a:t>
            </a:r>
          </a:p>
          <a:p>
            <a:r>
              <a:rPr lang="en-US" sz="1800" b="1" dirty="0" smtClean="0"/>
              <a:t>the making</a:t>
            </a:r>
            <a:r>
              <a:rPr lang="en-US" sz="1800" dirty="0" smtClean="0"/>
              <a:t> of </a:t>
            </a:r>
            <a:r>
              <a:rPr lang="en-US" sz="1800" i="1" dirty="0" smtClean="0"/>
              <a:t>Titanic</a:t>
            </a:r>
            <a:r>
              <a:rPr lang="en-US" sz="1800" dirty="0" smtClean="0"/>
              <a:t> </a:t>
            </a:r>
          </a:p>
          <a:p>
            <a:endParaRPr lang="en-US" sz="1800"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endParaRPr lang="en-US" smtClean="0"/>
          </a:p>
        </p:txBody>
      </p:sp>
      <p:sp>
        <p:nvSpPr>
          <p:cNvPr id="22531" name="Content Placeholder 2"/>
          <p:cNvSpPr>
            <a:spLocks noGrp="1"/>
          </p:cNvSpPr>
          <p:nvPr>
            <p:ph idx="1"/>
          </p:nvPr>
        </p:nvSpPr>
        <p:spPr/>
        <p:txBody>
          <a:bodyPr/>
          <a:lstStyle/>
          <a:p>
            <a:r>
              <a:rPr lang="en-US" sz="2000" dirty="0" smtClean="0"/>
              <a:t>But when we use a gerund with an article(</a:t>
            </a:r>
            <a:r>
              <a:rPr lang="en-US" sz="2000" b="1" dirty="0" smtClean="0"/>
              <a:t>An </a:t>
            </a:r>
            <a:r>
              <a:rPr lang="en-US" sz="2000" b="1" i="1" dirty="0" smtClean="0"/>
              <a:t>article</a:t>
            </a:r>
            <a:r>
              <a:rPr lang="en-US" sz="2000" b="1" dirty="0" smtClean="0"/>
              <a:t> is a kind of adjective which </a:t>
            </a:r>
            <a:r>
              <a:rPr lang="en-US" sz="2000" b="1" i="1" dirty="0" smtClean="0"/>
              <a:t>is always used with and gives some information about a noun</a:t>
            </a:r>
            <a:r>
              <a:rPr lang="en-US" sz="2000" b="1" dirty="0" smtClean="0"/>
              <a:t> </a:t>
            </a:r>
            <a:r>
              <a:rPr lang="en-US" sz="2000" b="1" u="sng" dirty="0" smtClean="0"/>
              <a:t>a/an and the</a:t>
            </a:r>
            <a:r>
              <a:rPr lang="en-US" sz="2000" b="1" dirty="0" smtClean="0"/>
              <a:t>, they are used very often and are important for using English accurately)</a:t>
            </a:r>
            <a:r>
              <a:rPr lang="en-US" sz="2000" dirty="0" smtClean="0"/>
              <a:t> it does not usually take a direct object:</a:t>
            </a:r>
          </a:p>
          <a:p>
            <a:r>
              <a:rPr lang="en-US" sz="2000" dirty="0" smtClean="0"/>
              <a:t>a settling of debts (</a:t>
            </a:r>
            <a:r>
              <a:rPr lang="en-US" sz="2000" i="1" dirty="0" smtClean="0"/>
              <a:t>not</a:t>
            </a:r>
            <a:r>
              <a:rPr lang="en-US" sz="2000" dirty="0" smtClean="0"/>
              <a:t> a settling debts) </a:t>
            </a:r>
          </a:p>
          <a:p>
            <a:r>
              <a:rPr lang="en-US" sz="2000" dirty="0" smtClean="0"/>
              <a:t>Making "Titanic" was expensive. </a:t>
            </a:r>
          </a:p>
          <a:p>
            <a:r>
              <a:rPr lang="en-US" sz="2000" dirty="0" smtClean="0"/>
              <a:t>The making of "Titanic" was expensive. </a:t>
            </a:r>
          </a:p>
          <a:p>
            <a:r>
              <a:rPr lang="en-US" sz="2000" dirty="0" smtClean="0"/>
              <a:t>My favorite hobby is reading. </a:t>
            </a:r>
          </a:p>
          <a:p>
            <a:r>
              <a:rPr lang="en-US" sz="2000" dirty="0" smtClean="0"/>
              <a:t>My favorite niece is reading.</a:t>
            </a:r>
          </a:p>
          <a:p>
            <a:endParaRPr lang="en-US" sz="2000" dirty="0" smtClean="0"/>
          </a:p>
          <a:p>
            <a:r>
              <a:rPr lang="en-US" sz="2000" u="sng" dirty="0" smtClean="0"/>
              <a:t>Do you see the difference in the these sentences? In one, "reading" is a gerund (noun). In the other "reading" is a present participle (verb). </a:t>
            </a:r>
          </a:p>
          <a:p>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Past Tense</a:t>
            </a:r>
          </a:p>
        </p:txBody>
      </p:sp>
      <p:sp>
        <p:nvSpPr>
          <p:cNvPr id="3075" name="Content Placeholder 2"/>
          <p:cNvSpPr>
            <a:spLocks noGrp="1"/>
          </p:cNvSpPr>
          <p:nvPr>
            <p:ph sz="half" idx="1"/>
          </p:nvPr>
        </p:nvSpPr>
        <p:spPr/>
        <p:txBody>
          <a:bodyPr/>
          <a:lstStyle/>
          <a:p>
            <a:pPr eaLnBrk="1" hangingPunct="1"/>
            <a:r>
              <a:rPr lang="en-US" smtClean="0"/>
              <a:t>The </a:t>
            </a:r>
            <a:r>
              <a:rPr lang="en-US" b="1" smtClean="0"/>
              <a:t>past tense </a:t>
            </a:r>
            <a:r>
              <a:rPr lang="en-US" smtClean="0"/>
              <a:t>indicates an action completed at a specific time in the past</a:t>
            </a:r>
          </a:p>
        </p:txBody>
      </p:sp>
      <p:sp>
        <p:nvSpPr>
          <p:cNvPr id="3076" name="Content Placeholder 3"/>
          <p:cNvSpPr>
            <a:spLocks noGrp="1"/>
          </p:cNvSpPr>
          <p:nvPr>
            <p:ph sz="half" idx="2"/>
          </p:nvPr>
        </p:nvSpPr>
        <p:spPr/>
        <p:txBody>
          <a:bodyPr/>
          <a:lstStyle/>
          <a:p>
            <a:pPr eaLnBrk="1" hangingPunct="1">
              <a:buNone/>
            </a:pPr>
            <a:r>
              <a:rPr lang="en-US" dirty="0" smtClean="0"/>
              <a:t>Example:</a:t>
            </a:r>
          </a:p>
          <a:p>
            <a:pPr eaLnBrk="1" hangingPunct="1"/>
            <a:r>
              <a:rPr lang="en-US" dirty="0" smtClean="0"/>
              <a:t>Luis </a:t>
            </a:r>
            <a:r>
              <a:rPr lang="en-US" dirty="0" err="1" smtClean="0"/>
              <a:t>Astorga</a:t>
            </a:r>
            <a:r>
              <a:rPr lang="en-US" dirty="0" smtClean="0"/>
              <a:t> </a:t>
            </a:r>
            <a:r>
              <a:rPr lang="en-US" u="sng" dirty="0" smtClean="0"/>
              <a:t>broke </a:t>
            </a:r>
            <a:r>
              <a:rPr lang="en-US" dirty="0" smtClean="0"/>
              <a:t>his arm last week.</a:t>
            </a:r>
          </a:p>
          <a:p>
            <a:pPr eaLnBrk="1" hangingPunct="1"/>
            <a:endParaRPr lang="en-US" dirty="0" smtClean="0"/>
          </a:p>
          <a:p>
            <a:pPr eaLnBrk="1" hangingPunct="1"/>
            <a:r>
              <a:rPr lang="en-US" dirty="0" smtClean="0">
                <a:solidFill>
                  <a:srgbClr val="FF0000"/>
                </a:solidFill>
              </a:rPr>
              <a:t>Broke indicates an action completed at a specific time in the past</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b="1" smtClean="0"/>
              <a:t>Gerunds after Prepositions</a:t>
            </a:r>
            <a:br>
              <a:rPr lang="en-US" b="1" smtClean="0"/>
            </a:br>
            <a:endParaRPr lang="en-US" smtClean="0"/>
          </a:p>
        </p:txBody>
      </p:sp>
      <p:sp>
        <p:nvSpPr>
          <p:cNvPr id="23555" name="Content Placeholder 2"/>
          <p:cNvSpPr>
            <a:spLocks noGrp="1"/>
          </p:cNvSpPr>
          <p:nvPr>
            <p:ph idx="1"/>
          </p:nvPr>
        </p:nvSpPr>
        <p:spPr>
          <a:xfrm>
            <a:off x="457200" y="1600200"/>
            <a:ext cx="8229600" cy="4648200"/>
          </a:xfrm>
        </p:spPr>
        <p:txBody>
          <a:bodyPr/>
          <a:lstStyle/>
          <a:p>
            <a:r>
              <a:rPr lang="en-US" sz="2000" u="sng" smtClean="0"/>
              <a:t>This is a good rule. It has no exceptions!</a:t>
            </a:r>
          </a:p>
          <a:p>
            <a:r>
              <a:rPr lang="en-US" sz="2000" smtClean="0"/>
              <a:t>A </a:t>
            </a:r>
            <a:r>
              <a:rPr lang="en-US" sz="2000" b="1" u="sng" smtClean="0"/>
              <a:t>preposition</a:t>
            </a:r>
            <a:r>
              <a:rPr lang="en-US" sz="2000" smtClean="0"/>
              <a:t> describes a relationship between other words in a sentence.</a:t>
            </a:r>
            <a:endParaRPr lang="en-US" sz="2000" u="sng" smtClean="0"/>
          </a:p>
          <a:p>
            <a:r>
              <a:rPr lang="en-US" sz="2000" smtClean="0"/>
              <a:t>If we want to use a verb after a preposition, it </a:t>
            </a:r>
            <a:r>
              <a:rPr lang="en-US" sz="2000" b="1" u="sng" smtClean="0"/>
              <a:t>must</a:t>
            </a:r>
            <a:r>
              <a:rPr lang="en-US" sz="2000" smtClean="0"/>
              <a:t> be a gerund. It is impossible to use an infinitive </a:t>
            </a:r>
            <a:br>
              <a:rPr lang="en-US" sz="2000" smtClean="0"/>
            </a:br>
            <a:r>
              <a:rPr lang="en-US" sz="2000" smtClean="0"/>
              <a:t>after a preposition. So for example, we say:</a:t>
            </a:r>
          </a:p>
          <a:p>
            <a:r>
              <a:rPr lang="en-US" sz="2000" smtClean="0"/>
              <a:t>I will call you </a:t>
            </a:r>
            <a:r>
              <a:rPr lang="en-US" sz="2000" i="1" u="sng" smtClean="0"/>
              <a:t>after</a:t>
            </a:r>
            <a:r>
              <a:rPr lang="en-US" sz="2000" smtClean="0"/>
              <a:t> </a:t>
            </a:r>
            <a:r>
              <a:rPr lang="en-US" sz="2000" b="1" smtClean="0"/>
              <a:t>arriving</a:t>
            </a:r>
            <a:r>
              <a:rPr lang="en-US" sz="2000" smtClean="0"/>
              <a:t> at the office.</a:t>
            </a:r>
          </a:p>
          <a:p>
            <a:r>
              <a:rPr lang="en-US" sz="2000" smtClean="0"/>
              <a:t>I am looking forward </a:t>
            </a:r>
            <a:r>
              <a:rPr lang="en-US" sz="2000" i="1" u="sng" smtClean="0"/>
              <a:t>to</a:t>
            </a:r>
            <a:r>
              <a:rPr lang="en-US" sz="2000" smtClean="0"/>
              <a:t> </a:t>
            </a:r>
            <a:r>
              <a:rPr lang="en-US" sz="2000" b="1" smtClean="0"/>
              <a:t>meeting</a:t>
            </a:r>
            <a:r>
              <a:rPr lang="en-US" sz="2000" smtClean="0"/>
              <a:t> you.</a:t>
            </a:r>
          </a:p>
          <a:p>
            <a:r>
              <a:rPr lang="en-US" sz="2000" smtClean="0"/>
              <a:t>Do you object </a:t>
            </a:r>
            <a:r>
              <a:rPr lang="en-US" sz="2000" i="1" u="sng" smtClean="0"/>
              <a:t>to</a:t>
            </a:r>
            <a:r>
              <a:rPr lang="en-US" sz="2000" smtClean="0"/>
              <a:t> </a:t>
            </a:r>
            <a:r>
              <a:rPr lang="en-US" sz="2000" b="1" smtClean="0"/>
              <a:t>working</a:t>
            </a:r>
            <a:r>
              <a:rPr lang="en-US" sz="2000" smtClean="0"/>
              <a:t> late?</a:t>
            </a:r>
          </a:p>
          <a:p>
            <a:r>
              <a:rPr lang="en-US" sz="2000" smtClean="0"/>
              <a:t>Tara always dreams </a:t>
            </a:r>
            <a:r>
              <a:rPr lang="en-US" sz="2000" i="1" u="sng" smtClean="0"/>
              <a:t>about</a:t>
            </a:r>
            <a:r>
              <a:rPr lang="en-US" sz="2000" smtClean="0"/>
              <a:t> </a:t>
            </a:r>
            <a:r>
              <a:rPr lang="en-US" sz="2000" b="1" smtClean="0"/>
              <a:t>going</a:t>
            </a:r>
            <a:r>
              <a:rPr lang="en-US" sz="2000" smtClean="0"/>
              <a:t> on holiday.</a:t>
            </a:r>
          </a:p>
          <a:p>
            <a:r>
              <a:rPr lang="en-US" sz="2000" b="1" smtClean="0"/>
              <a:t>Notice that you could replace all the above gerunds with "real" nouns:</a:t>
            </a:r>
          </a:p>
          <a:p>
            <a:r>
              <a:rPr lang="en-US" sz="2000" smtClean="0"/>
              <a:t>I will call you </a:t>
            </a:r>
            <a:r>
              <a:rPr lang="en-US" sz="2000" i="1" smtClean="0"/>
              <a:t>after</a:t>
            </a:r>
            <a:r>
              <a:rPr lang="en-US" sz="2000" smtClean="0"/>
              <a:t> my arrival at the office.</a:t>
            </a:r>
          </a:p>
          <a:p>
            <a:r>
              <a:rPr lang="en-US" sz="2000" smtClean="0"/>
              <a:t>I am looking forward </a:t>
            </a:r>
            <a:r>
              <a:rPr lang="en-US" sz="2000" i="1" smtClean="0"/>
              <a:t>to</a:t>
            </a:r>
            <a:r>
              <a:rPr lang="en-US" sz="2000" smtClean="0"/>
              <a:t> our lunch.</a:t>
            </a:r>
          </a:p>
          <a:p>
            <a:r>
              <a:rPr lang="en-US" sz="2000" smtClean="0"/>
              <a:t>Do you object </a:t>
            </a:r>
            <a:r>
              <a:rPr lang="en-US" sz="2000" i="1" smtClean="0"/>
              <a:t>to</a:t>
            </a:r>
            <a:r>
              <a:rPr lang="en-US" sz="2000" smtClean="0"/>
              <a:t> this job?</a:t>
            </a:r>
          </a:p>
          <a:p>
            <a:r>
              <a:rPr lang="en-US" sz="2000" smtClean="0"/>
              <a:t>Tara always dreams </a:t>
            </a:r>
            <a:r>
              <a:rPr lang="en-US" sz="2000" i="1" smtClean="0"/>
              <a:t>about</a:t>
            </a:r>
            <a:r>
              <a:rPr lang="en-US" sz="2000" smtClean="0"/>
              <a:t> holidays.</a:t>
            </a:r>
          </a:p>
          <a:p>
            <a:pPr>
              <a:buFont typeface="Arial" charset="0"/>
              <a:buNone/>
            </a:pPr>
            <a:endParaRPr lang="en-US" sz="2000" smtClean="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endParaRPr lang="en-US" smtClean="0"/>
          </a:p>
        </p:txBody>
      </p:sp>
      <p:sp>
        <p:nvSpPr>
          <p:cNvPr id="25603" name="Content Placeholder 2"/>
          <p:cNvSpPr>
            <a:spLocks noGrp="1"/>
          </p:cNvSpPr>
          <p:nvPr>
            <p:ph idx="1"/>
          </p:nvPr>
        </p:nvSpPr>
        <p:spPr/>
        <p:txBody>
          <a:bodyPr/>
          <a:lstStyle/>
          <a:p>
            <a:r>
              <a:rPr lang="en-US" sz="2000" b="1" smtClean="0"/>
              <a:t>Gerunds after Certain Verbs</a:t>
            </a:r>
            <a:endParaRPr lang="en-US" sz="2000" smtClean="0"/>
          </a:p>
          <a:p>
            <a:r>
              <a:rPr lang="en-US" sz="2000" smtClean="0"/>
              <a:t>We sometimes use one verb after another verb. Often the second verb is in the infinitive form, for example:</a:t>
            </a:r>
          </a:p>
          <a:p>
            <a:r>
              <a:rPr lang="en-US" sz="2000" smtClean="0"/>
              <a:t>I </a:t>
            </a:r>
            <a:r>
              <a:rPr lang="en-US" sz="2000" i="1" smtClean="0"/>
              <a:t>want</a:t>
            </a:r>
            <a:r>
              <a:rPr lang="en-US" sz="2000" smtClean="0"/>
              <a:t> </a:t>
            </a:r>
            <a:r>
              <a:rPr lang="en-US" sz="2000" b="1" smtClean="0"/>
              <a:t>to eat</a:t>
            </a:r>
            <a:r>
              <a:rPr lang="en-US" sz="2000" smtClean="0"/>
              <a:t>. </a:t>
            </a:r>
          </a:p>
          <a:p>
            <a:r>
              <a:rPr lang="en-US" sz="2000" smtClean="0"/>
              <a:t>But sometimes the second verb must be in gerund form, for example:</a:t>
            </a:r>
          </a:p>
          <a:p>
            <a:r>
              <a:rPr lang="en-US" sz="2000" smtClean="0"/>
              <a:t>I </a:t>
            </a:r>
            <a:r>
              <a:rPr lang="en-US" sz="2000" i="1" smtClean="0"/>
              <a:t>dislike</a:t>
            </a:r>
            <a:r>
              <a:rPr lang="en-US" sz="2000" smtClean="0"/>
              <a:t> </a:t>
            </a:r>
            <a:r>
              <a:rPr lang="en-US" sz="2000" b="1" smtClean="0"/>
              <a:t>eating</a:t>
            </a:r>
            <a:r>
              <a:rPr lang="en-US" sz="2000" smtClean="0"/>
              <a:t>. </a:t>
            </a:r>
          </a:p>
          <a:p>
            <a:r>
              <a:rPr lang="en-US" sz="2000" smtClean="0"/>
              <a:t>This depends on the </a:t>
            </a:r>
            <a:r>
              <a:rPr lang="en-US" sz="2000" i="1" smtClean="0"/>
              <a:t>first verb</a:t>
            </a:r>
            <a:r>
              <a:rPr lang="en-US" sz="2000" smtClean="0"/>
              <a:t>. Here is a list of verbs that are usually followed by a verb in gerund form:</a:t>
            </a:r>
          </a:p>
          <a:p>
            <a:r>
              <a:rPr lang="en-US" sz="2000" i="1" smtClean="0"/>
              <a:t>admit, appreciate, avoid, carry on, consider, defer, delay, deny, detest, dislike, endure, enjoy, escape, excuse, face, feel like, finish, forgive, give up, can't help, imagine, involve, leave off, mention, mind, miss, postpone, practise, put off, report, resent, risk, can't stand, suggest, understand</a:t>
            </a:r>
            <a:r>
              <a:rPr lang="en-US" sz="2000" smtClean="0"/>
              <a:t> </a:t>
            </a:r>
          </a:p>
          <a:p>
            <a:endParaRPr lang="en-US" sz="2000" smtClean="0"/>
          </a:p>
          <a:p>
            <a:endParaRPr lang="en-US" sz="160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smtClean="0"/>
          </a:p>
        </p:txBody>
      </p:sp>
      <p:sp>
        <p:nvSpPr>
          <p:cNvPr id="26627" name="Content Placeholder 2"/>
          <p:cNvSpPr>
            <a:spLocks noGrp="1"/>
          </p:cNvSpPr>
          <p:nvPr>
            <p:ph idx="1"/>
          </p:nvPr>
        </p:nvSpPr>
        <p:spPr>
          <a:xfrm>
            <a:off x="457200" y="1600200"/>
            <a:ext cx="8229600" cy="4648200"/>
          </a:xfrm>
        </p:spPr>
        <p:txBody>
          <a:bodyPr/>
          <a:lstStyle/>
          <a:p>
            <a:r>
              <a:rPr lang="en-US" sz="2200" smtClean="0"/>
              <a:t>Look at these examples:</a:t>
            </a:r>
          </a:p>
          <a:p>
            <a:r>
              <a:rPr lang="en-US" sz="2200" smtClean="0"/>
              <a:t>Do you </a:t>
            </a:r>
            <a:r>
              <a:rPr lang="en-US" sz="2200" i="1" smtClean="0"/>
              <a:t>feel like</a:t>
            </a:r>
            <a:r>
              <a:rPr lang="en-US" sz="2200" smtClean="0"/>
              <a:t> </a:t>
            </a:r>
            <a:r>
              <a:rPr lang="en-US" sz="2200" b="1" smtClean="0"/>
              <a:t>going</a:t>
            </a:r>
            <a:r>
              <a:rPr lang="en-US" sz="2200" smtClean="0"/>
              <a:t> out? </a:t>
            </a:r>
          </a:p>
          <a:p>
            <a:r>
              <a:rPr lang="en-US" sz="2200" smtClean="0"/>
              <a:t>I </a:t>
            </a:r>
            <a:r>
              <a:rPr lang="en-US" sz="2200" i="1" smtClean="0"/>
              <a:t>can't help</a:t>
            </a:r>
            <a:r>
              <a:rPr lang="en-US" sz="2200" smtClean="0"/>
              <a:t> </a:t>
            </a:r>
            <a:r>
              <a:rPr lang="en-US" sz="2200" b="1" smtClean="0"/>
              <a:t>falling</a:t>
            </a:r>
            <a:r>
              <a:rPr lang="en-US" sz="2200" smtClean="0"/>
              <a:t> in love with you. </a:t>
            </a:r>
          </a:p>
          <a:p>
            <a:r>
              <a:rPr lang="en-US" sz="2200" smtClean="0"/>
              <a:t>I </a:t>
            </a:r>
            <a:r>
              <a:rPr lang="en-US" sz="2200" i="1" smtClean="0"/>
              <a:t>can't stand</a:t>
            </a:r>
            <a:r>
              <a:rPr lang="en-US" sz="2200" smtClean="0"/>
              <a:t> not </a:t>
            </a:r>
            <a:r>
              <a:rPr lang="en-US" sz="2200" b="1" smtClean="0"/>
              <a:t>seeing</a:t>
            </a:r>
            <a:r>
              <a:rPr lang="en-US" sz="2200" smtClean="0"/>
              <a:t> you. </a:t>
            </a:r>
          </a:p>
          <a:p>
            <a:r>
              <a:rPr lang="en-US" sz="2200" smtClean="0"/>
              <a:t>Some verbs can be followed by the gerund form </a:t>
            </a:r>
            <a:r>
              <a:rPr lang="en-US" sz="2200" b="1" smtClean="0"/>
              <a:t>or</a:t>
            </a:r>
            <a:r>
              <a:rPr lang="en-US" sz="2200" smtClean="0"/>
              <a:t> the infinitive form without a big change in meaning: </a:t>
            </a:r>
            <a:r>
              <a:rPr lang="en-US" sz="2200" i="1" smtClean="0"/>
              <a:t>begin, continue, hate, intend, like, love, prefer, propose, start</a:t>
            </a:r>
            <a:r>
              <a:rPr lang="en-US" sz="2200" smtClean="0"/>
              <a:t> </a:t>
            </a:r>
          </a:p>
          <a:p>
            <a:r>
              <a:rPr lang="en-US" sz="2200" smtClean="0"/>
              <a:t>I like to play tennis. </a:t>
            </a:r>
          </a:p>
          <a:p>
            <a:r>
              <a:rPr lang="en-US" sz="2200" smtClean="0"/>
              <a:t>I like playing tennis. </a:t>
            </a:r>
          </a:p>
          <a:p>
            <a:r>
              <a:rPr lang="en-US" sz="2200" smtClean="0"/>
              <a:t>It started to rain. </a:t>
            </a:r>
          </a:p>
          <a:p>
            <a:r>
              <a:rPr lang="en-US" sz="2200" smtClean="0"/>
              <a:t>It started raining.</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endParaRPr lang="en-US" smtClean="0"/>
          </a:p>
        </p:txBody>
      </p:sp>
      <p:sp>
        <p:nvSpPr>
          <p:cNvPr id="27651" name="Content Placeholder 2"/>
          <p:cNvSpPr>
            <a:spLocks noGrp="1"/>
          </p:cNvSpPr>
          <p:nvPr>
            <p:ph idx="1"/>
          </p:nvPr>
        </p:nvSpPr>
        <p:spPr/>
        <p:txBody>
          <a:bodyPr/>
          <a:lstStyle/>
          <a:p>
            <a:r>
              <a:rPr lang="en-US" sz="2000" b="1" dirty="0" smtClean="0"/>
              <a:t>Gerunds in Passive Sense</a:t>
            </a:r>
            <a:endParaRPr lang="en-US" sz="2000" dirty="0" smtClean="0"/>
          </a:p>
          <a:p>
            <a:r>
              <a:rPr lang="en-US" sz="2000" dirty="0" smtClean="0"/>
              <a:t>We often use a gerund after the verbs </a:t>
            </a:r>
            <a:r>
              <a:rPr lang="en-US" sz="2000" i="1" dirty="0" smtClean="0"/>
              <a:t>need, require</a:t>
            </a:r>
            <a:r>
              <a:rPr lang="en-US" sz="2000" dirty="0" smtClean="0"/>
              <a:t> and </a:t>
            </a:r>
            <a:r>
              <a:rPr lang="en-US" sz="2000" i="1" dirty="0" smtClean="0"/>
              <a:t>want</a:t>
            </a:r>
            <a:r>
              <a:rPr lang="en-US" sz="2000" dirty="0" smtClean="0"/>
              <a:t>. In this case, the gerund has a passive sense.</a:t>
            </a:r>
          </a:p>
          <a:p>
            <a:r>
              <a:rPr lang="en-US" sz="2000" dirty="0" smtClean="0"/>
              <a:t>I have three shirts that </a:t>
            </a:r>
            <a:r>
              <a:rPr lang="en-US" sz="2000" i="1" dirty="0" smtClean="0"/>
              <a:t>need</a:t>
            </a:r>
            <a:r>
              <a:rPr lang="en-US" sz="2000" dirty="0" smtClean="0"/>
              <a:t> </a:t>
            </a:r>
            <a:r>
              <a:rPr lang="en-US" sz="2000" b="1" dirty="0" smtClean="0"/>
              <a:t>washing</a:t>
            </a:r>
            <a:r>
              <a:rPr lang="en-US" sz="2000" dirty="0" smtClean="0"/>
              <a:t>. (need to be washed) </a:t>
            </a:r>
          </a:p>
          <a:p>
            <a:r>
              <a:rPr lang="en-US" sz="2000" dirty="0" smtClean="0"/>
              <a:t>This letter </a:t>
            </a:r>
            <a:r>
              <a:rPr lang="en-US" sz="2000" i="1" dirty="0" smtClean="0"/>
              <a:t>requires</a:t>
            </a:r>
            <a:r>
              <a:rPr lang="en-US" sz="2000" dirty="0" smtClean="0"/>
              <a:t> </a:t>
            </a:r>
            <a:r>
              <a:rPr lang="en-US" sz="2000" b="1" dirty="0" smtClean="0"/>
              <a:t>signing</a:t>
            </a:r>
            <a:r>
              <a:rPr lang="en-US" sz="2000" dirty="0" smtClean="0"/>
              <a:t>. (needs to be signed) </a:t>
            </a:r>
          </a:p>
          <a:p>
            <a:r>
              <a:rPr lang="en-US" sz="2000" dirty="0" smtClean="0"/>
              <a:t>The house </a:t>
            </a:r>
            <a:r>
              <a:rPr lang="en-US" sz="2000" i="1" dirty="0" smtClean="0"/>
              <a:t>wants</a:t>
            </a:r>
            <a:r>
              <a:rPr lang="en-US" sz="2000" dirty="0" smtClean="0"/>
              <a:t> </a:t>
            </a:r>
            <a:r>
              <a:rPr lang="en-US" sz="2000" b="1" dirty="0" smtClean="0"/>
              <a:t>repainting</a:t>
            </a:r>
            <a:r>
              <a:rPr lang="en-US" sz="2000" dirty="0" smtClean="0"/>
              <a:t>. (needs to be repainted) </a:t>
            </a:r>
          </a:p>
          <a:p>
            <a:r>
              <a:rPr lang="en-US" sz="2000" dirty="0" smtClean="0"/>
              <a:t>Here is a brief review of the differences between gerunds and infinitives. </a:t>
            </a:r>
          </a:p>
          <a:p>
            <a:r>
              <a:rPr lang="en-US" sz="2000" b="1" dirty="0" smtClean="0"/>
              <a:t>Gerunds</a:t>
            </a:r>
            <a:r>
              <a:rPr lang="en-US" sz="2000" dirty="0" smtClean="0"/>
              <a:t> are formed with </a:t>
            </a:r>
            <a:r>
              <a:rPr lang="en-US" sz="2000" b="1" dirty="0" smtClean="0"/>
              <a:t>ING</a:t>
            </a:r>
            <a:r>
              <a:rPr lang="en-US" sz="2000" dirty="0" smtClean="0"/>
              <a:t>:</a:t>
            </a:r>
          </a:p>
          <a:p>
            <a:r>
              <a:rPr lang="en-US" sz="2000" b="1" dirty="0" smtClean="0"/>
              <a:t>walking, talking, thinking, listening</a:t>
            </a:r>
            <a:r>
              <a:rPr lang="en-US" sz="2000" dirty="0" smtClean="0"/>
              <a:t> </a:t>
            </a:r>
          </a:p>
          <a:p>
            <a:r>
              <a:rPr lang="en-US" sz="2000" b="1" dirty="0" smtClean="0"/>
              <a:t>Infinitives</a:t>
            </a:r>
            <a:r>
              <a:rPr lang="en-US" sz="2000" dirty="0" smtClean="0"/>
              <a:t> are formed with </a:t>
            </a:r>
            <a:r>
              <a:rPr lang="en-US" sz="2000" b="1" dirty="0" smtClean="0"/>
              <a:t>TO</a:t>
            </a:r>
            <a:r>
              <a:rPr lang="en-US" sz="2000" dirty="0" smtClean="0"/>
              <a:t>:</a:t>
            </a:r>
          </a:p>
          <a:p>
            <a:r>
              <a:rPr lang="en-US" sz="2000" b="1" dirty="0" smtClean="0"/>
              <a:t>to walk, to talk, to think, to listen</a:t>
            </a:r>
            <a:r>
              <a:rPr lang="en-US" sz="2000" dirty="0" smtClean="0"/>
              <a:t> </a:t>
            </a:r>
          </a:p>
          <a:p>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Review</a:t>
            </a:r>
          </a:p>
        </p:txBody>
      </p:sp>
      <p:sp>
        <p:nvSpPr>
          <p:cNvPr id="28675" name="Content Placeholder 2"/>
          <p:cNvSpPr>
            <a:spLocks noGrp="1"/>
          </p:cNvSpPr>
          <p:nvPr>
            <p:ph idx="1"/>
          </p:nvPr>
        </p:nvSpPr>
        <p:spPr/>
        <p:txBody>
          <a:bodyPr/>
          <a:lstStyle/>
          <a:p>
            <a:r>
              <a:rPr lang="en-US" smtClean="0"/>
              <a:t>Gerunds and infinitives can do several jobs: </a:t>
            </a:r>
          </a:p>
          <a:p>
            <a:r>
              <a:rPr lang="en-US" b="1" smtClean="0"/>
              <a:t>Both gerunds and infinitives</a:t>
            </a:r>
            <a:r>
              <a:rPr lang="en-US" smtClean="0"/>
              <a:t> can be the </a:t>
            </a:r>
            <a:r>
              <a:rPr lang="en-US" b="1" smtClean="0"/>
              <a:t>subject of a sentence:</a:t>
            </a:r>
            <a:r>
              <a:rPr lang="en-US" smtClean="0"/>
              <a:t>:</a:t>
            </a:r>
          </a:p>
          <a:p>
            <a:r>
              <a:rPr lang="en-US" b="1" smtClean="0"/>
              <a:t>Writing in English is difficult.</a:t>
            </a:r>
            <a:r>
              <a:rPr lang="en-US" smtClean="0"/>
              <a:t/>
            </a:r>
            <a:br>
              <a:rPr lang="en-US" smtClean="0"/>
            </a:br>
            <a:r>
              <a:rPr lang="en-US" b="1" smtClean="0"/>
              <a:t>To write in English is difficult.</a:t>
            </a:r>
            <a:r>
              <a:rPr lang="en-US" smtClean="0"/>
              <a:t> </a:t>
            </a:r>
          </a:p>
          <a:p>
            <a:r>
              <a:rPr lang="en-US" b="1" smtClean="0"/>
              <a:t>Both gerunds and infinitives</a:t>
            </a:r>
            <a:r>
              <a:rPr lang="en-US" smtClean="0"/>
              <a:t> can be the </a:t>
            </a:r>
            <a:r>
              <a:rPr lang="en-US" b="1" smtClean="0"/>
              <a:t>object of a verb:</a:t>
            </a:r>
            <a:r>
              <a:rPr lang="en-US" smtClean="0"/>
              <a:t>:</a:t>
            </a:r>
          </a:p>
          <a:p>
            <a:r>
              <a:rPr lang="en-US" b="1" smtClean="0"/>
              <a:t>I like writing in English.</a:t>
            </a:r>
            <a:r>
              <a:rPr lang="en-US" smtClean="0"/>
              <a:t/>
            </a:r>
            <a:br>
              <a:rPr lang="en-US" smtClean="0"/>
            </a:br>
            <a:r>
              <a:rPr lang="en-US" b="1" smtClean="0"/>
              <a:t>I like to write in English.</a:t>
            </a:r>
            <a:r>
              <a:rPr lang="en-US" smtClean="0"/>
              <a:t> </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endParaRPr lang="en-US" smtClean="0"/>
          </a:p>
        </p:txBody>
      </p:sp>
      <p:sp>
        <p:nvSpPr>
          <p:cNvPr id="29699" name="Content Placeholder 2"/>
          <p:cNvSpPr>
            <a:spLocks noGrp="1"/>
          </p:cNvSpPr>
          <p:nvPr>
            <p:ph idx="1"/>
          </p:nvPr>
        </p:nvSpPr>
        <p:spPr/>
        <p:txBody>
          <a:bodyPr/>
          <a:lstStyle/>
          <a:p>
            <a:r>
              <a:rPr lang="en-US" b="1" dirty="0" smtClean="0"/>
              <a:t>But...</a:t>
            </a:r>
          </a:p>
          <a:p>
            <a:r>
              <a:rPr lang="en-US" b="1" dirty="0" smtClean="0"/>
              <a:t>Only gerunds</a:t>
            </a:r>
            <a:r>
              <a:rPr lang="en-US" dirty="0" smtClean="0"/>
              <a:t> can be the </a:t>
            </a:r>
            <a:r>
              <a:rPr lang="en-US" b="1" dirty="0" smtClean="0"/>
              <a:t>object of a preposition:</a:t>
            </a:r>
            <a:endParaRPr lang="en-US" dirty="0" smtClean="0"/>
          </a:p>
          <a:p>
            <a:r>
              <a:rPr lang="en-US" b="1" dirty="0" smtClean="0"/>
              <a:t>We are talking about writing in English.</a:t>
            </a:r>
            <a:r>
              <a:rPr lang="en-US" dirty="0" smtClean="0"/>
              <a:t> </a:t>
            </a:r>
          </a:p>
          <a:p>
            <a:r>
              <a:rPr lang="en-US" dirty="0" smtClean="0"/>
              <a:t>It is often difficult to know when to use a gerund and when to use an infinitive. These guidelines may help you: </a:t>
            </a:r>
          </a:p>
          <a:p>
            <a:endParaRPr lang="en-US" dirty="0" smtClean="0"/>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endParaRPr lang="en-US" smtClean="0"/>
          </a:p>
        </p:txBody>
      </p:sp>
      <p:sp>
        <p:nvSpPr>
          <p:cNvPr id="30723" name="Content Placeholder 2"/>
          <p:cNvSpPr>
            <a:spLocks noGrp="1"/>
          </p:cNvSpPr>
          <p:nvPr>
            <p:ph idx="1"/>
          </p:nvPr>
        </p:nvSpPr>
        <p:spPr/>
        <p:txBody>
          <a:bodyPr/>
          <a:lstStyle/>
          <a:p>
            <a:r>
              <a:rPr lang="en-US" b="1" dirty="0" smtClean="0"/>
              <a:t>Gerunds</a:t>
            </a:r>
            <a:r>
              <a:rPr lang="en-US" dirty="0" smtClean="0"/>
              <a:t> are often used when actions are </a:t>
            </a:r>
            <a:r>
              <a:rPr lang="en-US" b="1" dirty="0" smtClean="0"/>
              <a:t>real, concrete or completed:</a:t>
            </a:r>
            <a:endParaRPr lang="en-US" dirty="0" smtClean="0"/>
          </a:p>
          <a:p>
            <a:r>
              <a:rPr lang="en-US" dirty="0" smtClean="0"/>
              <a:t>I stopped </a:t>
            </a:r>
            <a:r>
              <a:rPr lang="en-US" b="1" dirty="0" smtClean="0"/>
              <a:t>writing.</a:t>
            </a:r>
            <a:r>
              <a:rPr lang="en-US" dirty="0" smtClean="0"/>
              <a:t/>
            </a:r>
            <a:br>
              <a:rPr lang="en-US" dirty="0" smtClean="0"/>
            </a:br>
            <a:r>
              <a:rPr lang="en-US" dirty="0" smtClean="0"/>
              <a:t>(The writing was real and happened until I stopped.) </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endParaRPr lang="en-US" smtClean="0"/>
          </a:p>
        </p:txBody>
      </p:sp>
      <p:sp>
        <p:nvSpPr>
          <p:cNvPr id="31747" name="Content Placeholder 2"/>
          <p:cNvSpPr>
            <a:spLocks noGrp="1"/>
          </p:cNvSpPr>
          <p:nvPr>
            <p:ph idx="1"/>
          </p:nvPr>
        </p:nvSpPr>
        <p:spPr/>
        <p:txBody>
          <a:bodyPr/>
          <a:lstStyle/>
          <a:p>
            <a:r>
              <a:rPr lang="en-US" b="1" dirty="0" smtClean="0"/>
              <a:t>Infinitives</a:t>
            </a:r>
            <a:r>
              <a:rPr lang="en-US" dirty="0" smtClean="0"/>
              <a:t> are often used when actions are </a:t>
            </a:r>
            <a:r>
              <a:rPr lang="en-US" b="1" dirty="0" smtClean="0"/>
              <a:t>unreal, abstract, or future:</a:t>
            </a:r>
            <a:endParaRPr lang="en-US" dirty="0" smtClean="0"/>
          </a:p>
          <a:p>
            <a:r>
              <a:rPr lang="en-US" dirty="0" smtClean="0"/>
              <a:t>I stopped </a:t>
            </a:r>
            <a:r>
              <a:rPr lang="en-US" b="1" dirty="0" smtClean="0"/>
              <a:t>to write.</a:t>
            </a:r>
            <a:r>
              <a:rPr lang="en-US" dirty="0" smtClean="0"/>
              <a:t/>
            </a:r>
            <a:br>
              <a:rPr lang="en-US" dirty="0" smtClean="0"/>
            </a:br>
            <a:r>
              <a:rPr lang="en-US" dirty="0" smtClean="0"/>
              <a:t>(I was doing something else, and I stopped; the writing had not happened yet.) </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endParaRPr lang="en-US" smtClean="0"/>
          </a:p>
        </p:txBody>
      </p:sp>
      <p:sp>
        <p:nvSpPr>
          <p:cNvPr id="32771" name="Content Placeholder 2"/>
          <p:cNvSpPr>
            <a:spLocks noGrp="1"/>
          </p:cNvSpPr>
          <p:nvPr>
            <p:ph idx="1"/>
          </p:nvPr>
        </p:nvSpPr>
        <p:spPr/>
        <p:txBody>
          <a:bodyPr/>
          <a:lstStyle/>
          <a:p>
            <a:r>
              <a:rPr lang="en-US" smtClean="0"/>
              <a:t>The three types of verbals are: </a:t>
            </a:r>
            <a:r>
              <a:rPr lang="en-US" smtClean="0">
                <a:hlinkClick r:id="rId2"/>
              </a:rPr>
              <a:t>gerunds</a:t>
            </a:r>
            <a:r>
              <a:rPr lang="en-US" smtClean="0"/>
              <a:t>, </a:t>
            </a:r>
            <a:r>
              <a:rPr lang="en-US" smtClean="0">
                <a:hlinkClick r:id="rId2"/>
              </a:rPr>
              <a:t>participles</a:t>
            </a:r>
            <a:r>
              <a:rPr lang="en-US" smtClean="0"/>
              <a:t>, and </a:t>
            </a:r>
            <a:r>
              <a:rPr lang="en-US" smtClean="0">
                <a:hlinkClick r:id="rId2"/>
              </a:rPr>
              <a:t>infinitives</a:t>
            </a:r>
            <a:r>
              <a:rPr lang="en-US" smtClean="0"/>
              <a:t>. </a:t>
            </a:r>
          </a:p>
          <a:p>
            <a:r>
              <a:rPr lang="en-US" smtClean="0">
                <a:hlinkClick r:id="rId2"/>
              </a:rPr>
              <a:t>Gerunds and participles</a:t>
            </a:r>
            <a:r>
              <a:rPr lang="en-US" smtClean="0"/>
              <a:t> are also compared and contrasted because they can both end in </a:t>
            </a:r>
            <a:r>
              <a:rPr lang="en-US" i="1" smtClean="0"/>
              <a:t>-ing</a:t>
            </a:r>
            <a:r>
              <a:rPr lang="en-US" smtClean="0"/>
              <a:t> but have different functions in a sentence.</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endParaRPr lang="en-US" smtClean="0"/>
          </a:p>
        </p:txBody>
      </p:sp>
      <p:sp>
        <p:nvSpPr>
          <p:cNvPr id="33795" name="Content Placeholder 2"/>
          <p:cNvSpPr>
            <a:spLocks noGrp="1"/>
          </p:cNvSpPr>
          <p:nvPr>
            <p:ph idx="1"/>
          </p:nvPr>
        </p:nvSpPr>
        <p:spPr>
          <a:xfrm>
            <a:off x="457200" y="1600200"/>
            <a:ext cx="8229600" cy="5257800"/>
          </a:xfrm>
        </p:spPr>
        <p:txBody>
          <a:bodyPr/>
          <a:lstStyle/>
          <a:p>
            <a:r>
              <a:rPr lang="en-US" dirty="0" smtClean="0"/>
              <a:t>A </a:t>
            </a:r>
            <a:r>
              <a:rPr lang="en-US" u="sng" dirty="0" smtClean="0"/>
              <a:t>gerund</a:t>
            </a:r>
            <a:r>
              <a:rPr lang="en-US" dirty="0" smtClean="0"/>
              <a:t> is a verbal that ends in </a:t>
            </a:r>
            <a:r>
              <a:rPr lang="en-US" i="1" dirty="0" smtClean="0"/>
              <a:t>-</a:t>
            </a:r>
            <a:r>
              <a:rPr lang="en-US" i="1" dirty="0" err="1" smtClean="0"/>
              <a:t>ing</a:t>
            </a:r>
            <a:r>
              <a:rPr lang="en-US" dirty="0" smtClean="0"/>
              <a:t> and functions as a noun. The term </a:t>
            </a:r>
            <a:r>
              <a:rPr lang="en-US" i="1" u="sng" dirty="0" smtClean="0"/>
              <a:t>verbal</a:t>
            </a:r>
            <a:r>
              <a:rPr lang="en-US" dirty="0" smtClean="0"/>
              <a:t> indicates that a gerund, like the other two kinds of </a:t>
            </a:r>
            <a:r>
              <a:rPr lang="en-US" dirty="0" err="1" smtClean="0"/>
              <a:t>verbals</a:t>
            </a:r>
            <a:r>
              <a:rPr lang="en-US" dirty="0" smtClean="0"/>
              <a:t>, is based on a verb and therefore expresses action or a state of being. However, since a gerund </a:t>
            </a:r>
            <a:r>
              <a:rPr lang="en-US" u="sng" dirty="0" smtClean="0"/>
              <a:t>functions as a noun</a:t>
            </a:r>
            <a:r>
              <a:rPr lang="en-US" dirty="0" smtClean="0"/>
              <a:t>, it occupies some positions in a sentence that a noun ordinarily would, for example: subject, direct object, subject complement, and object of preposition.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Present Tense</a:t>
            </a:r>
          </a:p>
        </p:txBody>
      </p:sp>
      <p:sp>
        <p:nvSpPr>
          <p:cNvPr id="3" name="Content Placeholder 2"/>
          <p:cNvSpPr>
            <a:spLocks noGrp="1"/>
          </p:cNvSpPr>
          <p:nvPr>
            <p:ph sz="half" idx="1"/>
          </p:nvPr>
        </p:nvSpPr>
        <p:spPr/>
        <p:txBody>
          <a:bodyPr rtlCol="0">
            <a:normAutofit lnSpcReduction="10000"/>
          </a:bodyPr>
          <a:lstStyle/>
          <a:p>
            <a:pPr eaLnBrk="1" fontAlgn="auto" hangingPunct="1">
              <a:spcAft>
                <a:spcPts val="0"/>
              </a:spcAft>
              <a:buFont typeface="Arial" pitchFamily="34" charset="0"/>
              <a:buChar char="•"/>
              <a:defRPr/>
            </a:pPr>
            <a:r>
              <a:rPr lang="en-US" b="1" dirty="0" smtClean="0"/>
              <a:t>Present Tense</a:t>
            </a:r>
          </a:p>
          <a:p>
            <a:pPr eaLnBrk="1" fontAlgn="auto" hangingPunct="1">
              <a:spcAft>
                <a:spcPts val="0"/>
              </a:spcAft>
              <a:buFont typeface="Arial" pitchFamily="34" charset="0"/>
              <a:buChar char="•"/>
              <a:defRPr/>
            </a:pPr>
            <a:r>
              <a:rPr lang="en-US" dirty="0" smtClean="0"/>
              <a:t>Indicates an action that is going on at the present time or that occurs habitually</a:t>
            </a:r>
            <a:endParaRPr lang="en-US" dirty="0"/>
          </a:p>
        </p:txBody>
      </p:sp>
      <p:sp>
        <p:nvSpPr>
          <p:cNvPr id="4" name="Content Placeholder 3"/>
          <p:cNvSpPr>
            <a:spLocks noGrp="1"/>
          </p:cNvSpPr>
          <p:nvPr>
            <p:ph sz="half" idx="2"/>
          </p:nvPr>
        </p:nvSpPr>
        <p:spPr/>
        <p:txBody>
          <a:bodyPr rtlCol="0">
            <a:normAutofit lnSpcReduction="10000"/>
          </a:bodyPr>
          <a:lstStyle/>
          <a:p>
            <a:pPr eaLnBrk="1" fontAlgn="auto" hangingPunct="1">
              <a:spcAft>
                <a:spcPts val="0"/>
              </a:spcAft>
              <a:buNone/>
              <a:defRPr/>
            </a:pPr>
            <a:r>
              <a:rPr lang="en-US" dirty="0" smtClean="0"/>
              <a:t>Examples:</a:t>
            </a:r>
          </a:p>
          <a:p>
            <a:pPr eaLnBrk="1" fontAlgn="auto" hangingPunct="1">
              <a:spcAft>
                <a:spcPts val="0"/>
              </a:spcAft>
              <a:buFont typeface="Arial" pitchFamily="34" charset="0"/>
              <a:buChar char="•"/>
              <a:defRPr/>
            </a:pPr>
            <a:r>
              <a:rPr lang="en-US" dirty="0" smtClean="0"/>
              <a:t>The man </a:t>
            </a:r>
            <a:r>
              <a:rPr lang="en-US" u="sng" dirty="0" smtClean="0"/>
              <a:t>looks </a:t>
            </a:r>
            <a:r>
              <a:rPr lang="en-US" dirty="0" smtClean="0"/>
              <a:t>off into the distance.</a:t>
            </a:r>
          </a:p>
          <a:p>
            <a:pPr eaLnBrk="1" fontAlgn="auto" hangingPunct="1">
              <a:spcAft>
                <a:spcPts val="0"/>
              </a:spcAft>
              <a:buFont typeface="Arial" pitchFamily="34" charset="0"/>
              <a:buChar char="•"/>
              <a:defRPr/>
            </a:pPr>
            <a:r>
              <a:rPr lang="en-US" u="sng" dirty="0" smtClean="0">
                <a:solidFill>
                  <a:srgbClr val="FF0000"/>
                </a:solidFill>
              </a:rPr>
              <a:t>Looks</a:t>
            </a:r>
            <a:r>
              <a:rPr lang="en-US" dirty="0" smtClean="0">
                <a:solidFill>
                  <a:srgbClr val="FF0000"/>
                </a:solidFill>
              </a:rPr>
              <a:t> reflects an action go on at a present time</a:t>
            </a:r>
          </a:p>
          <a:p>
            <a:pPr eaLnBrk="1" fontAlgn="auto" hangingPunct="1">
              <a:spcAft>
                <a:spcPts val="0"/>
              </a:spcAft>
              <a:buFont typeface="Arial" pitchFamily="34" charset="0"/>
              <a:buChar char="•"/>
              <a:defRPr/>
            </a:pPr>
            <a:r>
              <a:rPr lang="en-US" dirty="0" smtClean="0"/>
              <a:t>The seasons </a:t>
            </a:r>
            <a:r>
              <a:rPr lang="en-US" u="sng" dirty="0" smtClean="0"/>
              <a:t>change</a:t>
            </a:r>
            <a:r>
              <a:rPr lang="en-US" dirty="0" smtClean="0"/>
              <a:t> four times a year.</a:t>
            </a:r>
          </a:p>
          <a:p>
            <a:pPr eaLnBrk="1" fontAlgn="auto" hangingPunct="1">
              <a:spcAft>
                <a:spcPts val="0"/>
              </a:spcAft>
              <a:buFont typeface="Arial" pitchFamily="34" charset="0"/>
              <a:buChar char="•"/>
              <a:defRPr/>
            </a:pPr>
            <a:r>
              <a:rPr lang="en-US" u="sng" dirty="0" smtClean="0">
                <a:solidFill>
                  <a:srgbClr val="FF0000"/>
                </a:solidFill>
              </a:rPr>
              <a:t>Change</a:t>
            </a:r>
            <a:r>
              <a:rPr lang="en-US" dirty="0" smtClean="0">
                <a:solidFill>
                  <a:srgbClr val="FF0000"/>
                </a:solidFill>
              </a:rPr>
              <a:t> reflects an action that occurs habitually</a:t>
            </a:r>
            <a:endParaRPr lang="en-US" u="sng"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endParaRPr lang="en-US" smtClean="0"/>
          </a:p>
        </p:txBody>
      </p:sp>
      <p:sp>
        <p:nvSpPr>
          <p:cNvPr id="34819" name="Content Placeholder 2"/>
          <p:cNvSpPr>
            <a:spLocks noGrp="1"/>
          </p:cNvSpPr>
          <p:nvPr>
            <p:ph idx="1"/>
          </p:nvPr>
        </p:nvSpPr>
        <p:spPr/>
        <p:txBody>
          <a:bodyPr/>
          <a:lstStyle/>
          <a:p>
            <a:r>
              <a:rPr lang="en-US" u="sng" smtClean="0"/>
              <a:t>Gerund as subject</a:t>
            </a:r>
            <a:r>
              <a:rPr lang="en-US" smtClean="0"/>
              <a:t>:</a:t>
            </a:r>
          </a:p>
          <a:p>
            <a:r>
              <a:rPr lang="en-US" i="1" smtClean="0"/>
              <a:t>Traveling </a:t>
            </a:r>
            <a:r>
              <a:rPr lang="en-US" smtClean="0"/>
              <a:t>might satisfy your desire for new experiences. </a:t>
            </a:r>
          </a:p>
          <a:p>
            <a:r>
              <a:rPr lang="en-US" smtClean="0"/>
              <a:t>The study abroad program might satisfy your desire for new experiences. </a:t>
            </a:r>
          </a:p>
          <a:p>
            <a:r>
              <a:rPr lang="en-US" u="sng" smtClean="0"/>
              <a:t>Gerund as direct object:</a:t>
            </a:r>
          </a:p>
          <a:p>
            <a:r>
              <a:rPr lang="en-US" smtClean="0"/>
              <a:t>They do not appreciate my </a:t>
            </a:r>
            <a:r>
              <a:rPr lang="en-US" i="1" smtClean="0"/>
              <a:t>singing.</a:t>
            </a:r>
            <a:r>
              <a:rPr lang="en-US" smtClean="0"/>
              <a:t> </a:t>
            </a:r>
          </a:p>
          <a:p>
            <a:r>
              <a:rPr lang="en-US" smtClean="0"/>
              <a:t>They do not appreciate my assistance. </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endParaRPr lang="en-US" smtClean="0"/>
          </a:p>
        </p:txBody>
      </p:sp>
      <p:sp>
        <p:nvSpPr>
          <p:cNvPr id="35843" name="Content Placeholder 2"/>
          <p:cNvSpPr>
            <a:spLocks noGrp="1"/>
          </p:cNvSpPr>
          <p:nvPr>
            <p:ph idx="1"/>
          </p:nvPr>
        </p:nvSpPr>
        <p:spPr/>
        <p:txBody>
          <a:bodyPr/>
          <a:lstStyle/>
          <a:p>
            <a:r>
              <a:rPr lang="en-US" u="sng" smtClean="0"/>
              <a:t>Gerund as object of preposition:</a:t>
            </a:r>
          </a:p>
          <a:p>
            <a:r>
              <a:rPr lang="en-US" smtClean="0"/>
              <a:t>The police arrested him for </a:t>
            </a:r>
            <a:r>
              <a:rPr lang="en-US" i="1" smtClean="0"/>
              <a:t>speeding</a:t>
            </a:r>
            <a:r>
              <a:rPr lang="en-US" smtClean="0"/>
              <a:t>. </a:t>
            </a:r>
          </a:p>
          <a:p>
            <a:r>
              <a:rPr lang="en-US" smtClean="0"/>
              <a:t>The police arrested him for criminal activity. </a:t>
            </a:r>
          </a:p>
          <a:p>
            <a:pPr>
              <a:buFont typeface="Arial" charset="0"/>
              <a:buNone/>
            </a:pPr>
            <a:endParaRPr lang="en-US" smtClean="0"/>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Form &amp; Use of Verbs</a:t>
            </a:r>
            <a:endParaRPr lang="en-US" sz="5400" dirty="0"/>
          </a:p>
        </p:txBody>
      </p:sp>
      <p:sp>
        <p:nvSpPr>
          <p:cNvPr id="3" name="Content Placeholder 2"/>
          <p:cNvSpPr>
            <a:spLocks noGrp="1"/>
          </p:cNvSpPr>
          <p:nvPr>
            <p:ph idx="1"/>
          </p:nvPr>
        </p:nvSpPr>
        <p:spPr>
          <a:xfrm>
            <a:off x="990600" y="1447800"/>
            <a:ext cx="8153400" cy="5410200"/>
          </a:xfrm>
        </p:spPr>
        <p:txBody>
          <a:bodyPr>
            <a:normAutofit/>
          </a:bodyPr>
          <a:lstStyle/>
          <a:p>
            <a:pPr algn="ctr">
              <a:buNone/>
            </a:pPr>
            <a:r>
              <a:rPr lang="en-US" sz="3600" b="1" dirty="0" smtClean="0"/>
              <a:t>Mood or Mode</a:t>
            </a:r>
          </a:p>
          <a:p>
            <a:r>
              <a:rPr lang="en-US" sz="3600" dirty="0" smtClean="0"/>
              <a:t>The attribute(quality) of a verb suggesting the speaker’s attitude toward the action expressed. </a:t>
            </a:r>
          </a:p>
          <a:p>
            <a:r>
              <a:rPr lang="en-US" sz="3600" dirty="0" smtClean="0"/>
              <a:t>There are 5 verb moods in English: Indicative, Imperative, Subjunctive, Interrogative, and Conditional. </a:t>
            </a:r>
          </a:p>
          <a:p>
            <a:pPr>
              <a:buNone/>
            </a:pPr>
            <a:endParaRPr lang="en-US" dirty="0" smtClean="0"/>
          </a:p>
          <a:p>
            <a:pPr algn="ctr">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Form &amp; Use of Verbs</a:t>
            </a:r>
            <a:endParaRPr lang="en-US" sz="5400" dirty="0"/>
          </a:p>
        </p:txBody>
      </p:sp>
      <p:sp>
        <p:nvSpPr>
          <p:cNvPr id="3" name="Content Placeholder 2"/>
          <p:cNvSpPr>
            <a:spLocks noGrp="1"/>
          </p:cNvSpPr>
          <p:nvPr>
            <p:ph idx="1"/>
          </p:nvPr>
        </p:nvSpPr>
        <p:spPr>
          <a:xfrm>
            <a:off x="990600" y="1447800"/>
            <a:ext cx="8153400" cy="5410200"/>
          </a:xfrm>
        </p:spPr>
        <p:txBody>
          <a:bodyPr>
            <a:normAutofit/>
          </a:bodyPr>
          <a:lstStyle/>
          <a:p>
            <a:pPr algn="ctr">
              <a:buNone/>
            </a:pPr>
            <a:r>
              <a:rPr lang="en-US" sz="3600" b="1" dirty="0" smtClean="0"/>
              <a:t>Indicative Mood</a:t>
            </a:r>
          </a:p>
          <a:p>
            <a:r>
              <a:rPr lang="en-US" sz="3600" dirty="0" smtClean="0"/>
              <a:t>Used for a statement of fact or when a question presents the answer. </a:t>
            </a:r>
          </a:p>
          <a:p>
            <a:r>
              <a:rPr lang="en-US" sz="3600" dirty="0" smtClean="0"/>
              <a:t>Statement of Fact: </a:t>
            </a:r>
            <a:r>
              <a:rPr lang="en-US" sz="3600" dirty="0"/>
              <a:t>Ex. He </a:t>
            </a:r>
            <a:r>
              <a:rPr lang="en-US" sz="3600" dirty="0" smtClean="0"/>
              <a:t>is a unique individual. </a:t>
            </a:r>
          </a:p>
          <a:p>
            <a:r>
              <a:rPr lang="en-US" sz="3600" dirty="0" smtClean="0"/>
              <a:t>Question presents the answer: </a:t>
            </a:r>
            <a:r>
              <a:rPr lang="en-US" sz="3600" dirty="0"/>
              <a:t>Ex. He </a:t>
            </a:r>
            <a:r>
              <a:rPr lang="en-US" sz="3600" dirty="0" smtClean="0"/>
              <a:t>is a unique individual, isn’t he? </a:t>
            </a:r>
          </a:p>
          <a:p>
            <a:pPr>
              <a:buNone/>
            </a:pPr>
            <a:endParaRPr lang="en-US" dirty="0" smtClean="0"/>
          </a:p>
          <a:p>
            <a:pPr algn="ctr">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Form &amp; Use of Verbs</a:t>
            </a:r>
            <a:endParaRPr lang="en-US" sz="5400" dirty="0"/>
          </a:p>
        </p:txBody>
      </p:sp>
      <p:sp>
        <p:nvSpPr>
          <p:cNvPr id="3" name="Content Placeholder 2"/>
          <p:cNvSpPr>
            <a:spLocks noGrp="1"/>
          </p:cNvSpPr>
          <p:nvPr>
            <p:ph idx="1"/>
          </p:nvPr>
        </p:nvSpPr>
        <p:spPr>
          <a:xfrm>
            <a:off x="990600" y="1447800"/>
            <a:ext cx="8153400" cy="5410200"/>
          </a:xfrm>
        </p:spPr>
        <p:txBody>
          <a:bodyPr>
            <a:normAutofit fontScale="77500" lnSpcReduction="20000"/>
          </a:bodyPr>
          <a:lstStyle/>
          <a:p>
            <a:pPr algn="ctr">
              <a:buNone/>
            </a:pPr>
            <a:r>
              <a:rPr lang="en-US" sz="3600" b="1" dirty="0" smtClean="0"/>
              <a:t>Imperative Mood</a:t>
            </a:r>
          </a:p>
          <a:p>
            <a:r>
              <a:rPr lang="en-US" sz="3600" dirty="0" smtClean="0"/>
              <a:t>Expresses a command or request. </a:t>
            </a:r>
          </a:p>
          <a:p>
            <a:r>
              <a:rPr lang="en-US" sz="3600" dirty="0" smtClean="0"/>
              <a:t>It is usually used in the Present tense with the Second person (</a:t>
            </a:r>
            <a:r>
              <a:rPr lang="en-US" sz="3600" i="1" dirty="0" smtClean="0"/>
              <a:t>you</a:t>
            </a:r>
            <a:r>
              <a:rPr lang="en-US" sz="3600" dirty="0" smtClean="0"/>
              <a:t>). </a:t>
            </a:r>
          </a:p>
          <a:p>
            <a:r>
              <a:rPr lang="en-US" sz="3600" dirty="0" smtClean="0"/>
              <a:t>Often, the subject of the command/request is the “understood” </a:t>
            </a:r>
            <a:r>
              <a:rPr lang="en-US" sz="3600" i="1" dirty="0" smtClean="0"/>
              <a:t>you</a:t>
            </a:r>
            <a:r>
              <a:rPr lang="en-US" sz="3600" dirty="0" smtClean="0"/>
              <a:t>. </a:t>
            </a:r>
          </a:p>
          <a:p>
            <a:r>
              <a:rPr lang="en-US" sz="3600" dirty="0" smtClean="0"/>
              <a:t>Sometimes, it is used with the Third person. </a:t>
            </a:r>
          </a:p>
          <a:p>
            <a:r>
              <a:rPr lang="en-US" sz="3600" dirty="0" smtClean="0"/>
              <a:t>Ex. Open the door. (The subject is the understood </a:t>
            </a:r>
            <a:r>
              <a:rPr lang="en-US" sz="3600" i="1" dirty="0" smtClean="0"/>
              <a:t>you.</a:t>
            </a:r>
            <a:r>
              <a:rPr lang="en-US" sz="3600" dirty="0" smtClean="0"/>
              <a:t>) </a:t>
            </a:r>
          </a:p>
          <a:p>
            <a:r>
              <a:rPr lang="en-US" sz="3600" dirty="0" smtClean="0"/>
              <a:t>Ex. Fix me something to eat. (</a:t>
            </a:r>
            <a:r>
              <a:rPr lang="en-US" sz="3600" dirty="0"/>
              <a:t>T</a:t>
            </a:r>
            <a:r>
              <a:rPr lang="en-US" sz="3600" dirty="0" smtClean="0"/>
              <a:t>he subject is the understood </a:t>
            </a:r>
            <a:r>
              <a:rPr lang="en-US" sz="3600" i="1" dirty="0" smtClean="0"/>
              <a:t>you.</a:t>
            </a:r>
            <a:r>
              <a:rPr lang="en-US" sz="3600" dirty="0" smtClean="0"/>
              <a:t>) </a:t>
            </a:r>
          </a:p>
          <a:p>
            <a:r>
              <a:rPr lang="en-US" sz="3600" dirty="0" smtClean="0"/>
              <a:t>Ex. You come here now! </a:t>
            </a:r>
          </a:p>
          <a:p>
            <a:r>
              <a:rPr lang="en-US" sz="3600" dirty="0" smtClean="0"/>
              <a:t>Ex. Someone give me a hand. (Third person subject) </a:t>
            </a:r>
          </a:p>
          <a:p>
            <a:pPr>
              <a:buNone/>
            </a:pPr>
            <a:endParaRPr lang="en-US" dirty="0" smtClean="0"/>
          </a:p>
          <a:p>
            <a:pPr algn="ctr">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Form &amp; Use of Verbs</a:t>
            </a:r>
            <a:endParaRPr lang="en-US" sz="5400" dirty="0"/>
          </a:p>
        </p:txBody>
      </p:sp>
      <p:sp>
        <p:nvSpPr>
          <p:cNvPr id="3" name="Content Placeholder 2"/>
          <p:cNvSpPr>
            <a:spLocks noGrp="1"/>
          </p:cNvSpPr>
          <p:nvPr>
            <p:ph idx="1"/>
          </p:nvPr>
        </p:nvSpPr>
        <p:spPr>
          <a:xfrm>
            <a:off x="990600" y="1447800"/>
            <a:ext cx="8153400" cy="5410200"/>
          </a:xfrm>
        </p:spPr>
        <p:txBody>
          <a:bodyPr>
            <a:normAutofit/>
          </a:bodyPr>
          <a:lstStyle/>
          <a:p>
            <a:pPr algn="ctr">
              <a:buNone/>
            </a:pPr>
            <a:r>
              <a:rPr lang="en-US" sz="3600" b="1" dirty="0" smtClean="0"/>
              <a:t>Interrogative Mood</a:t>
            </a:r>
          </a:p>
          <a:p>
            <a:r>
              <a:rPr lang="en-US" sz="3600" dirty="0" smtClean="0"/>
              <a:t>Used to ask a question. </a:t>
            </a:r>
          </a:p>
          <a:p>
            <a:r>
              <a:rPr lang="en-US" sz="3600" dirty="0" smtClean="0"/>
              <a:t>It is important to note that the form of the verb does not change but rather the auxiliary verb is placed at the beginning of the question. </a:t>
            </a:r>
          </a:p>
          <a:p>
            <a:r>
              <a:rPr lang="en-US" sz="3600" dirty="0" smtClean="0"/>
              <a:t>Ex. Will you be there? </a:t>
            </a:r>
          </a:p>
          <a:p>
            <a:r>
              <a:rPr lang="en-US" sz="3600" dirty="0" smtClean="0"/>
              <a:t>Ex. Shall I prepare dinner? </a:t>
            </a:r>
          </a:p>
          <a:p>
            <a:pPr>
              <a:buNone/>
            </a:pPr>
            <a:endParaRPr lang="en-US" dirty="0" smtClean="0"/>
          </a:p>
          <a:p>
            <a:pPr algn="ctr">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Form &amp; Use of Verbs</a:t>
            </a:r>
            <a:endParaRPr lang="en-US" sz="5400" dirty="0"/>
          </a:p>
        </p:txBody>
      </p:sp>
      <p:sp>
        <p:nvSpPr>
          <p:cNvPr id="3" name="Content Placeholder 2"/>
          <p:cNvSpPr>
            <a:spLocks noGrp="1"/>
          </p:cNvSpPr>
          <p:nvPr>
            <p:ph idx="1"/>
          </p:nvPr>
        </p:nvSpPr>
        <p:spPr>
          <a:xfrm>
            <a:off x="990600" y="1447800"/>
            <a:ext cx="8153400" cy="5410200"/>
          </a:xfrm>
        </p:spPr>
        <p:txBody>
          <a:bodyPr>
            <a:normAutofit fontScale="77500" lnSpcReduction="20000"/>
          </a:bodyPr>
          <a:lstStyle/>
          <a:p>
            <a:pPr algn="ctr">
              <a:buNone/>
            </a:pPr>
            <a:r>
              <a:rPr lang="en-US" sz="3600" b="1" dirty="0" smtClean="0"/>
              <a:t>Conditional Mood</a:t>
            </a:r>
          </a:p>
          <a:p>
            <a:r>
              <a:rPr lang="en-US" sz="3600" dirty="0" smtClean="0"/>
              <a:t>Describes a condition that would have to exist in order to make the Independent Clause come true. </a:t>
            </a:r>
          </a:p>
          <a:p>
            <a:r>
              <a:rPr lang="en-US" sz="3600" dirty="0" smtClean="0"/>
              <a:t>This may refer to an uncertain event that is conditional upon other things occurring. </a:t>
            </a:r>
          </a:p>
          <a:p>
            <a:r>
              <a:rPr lang="en-US" sz="3600" dirty="0" smtClean="0"/>
              <a:t>These statements may vary widely, ranging from that which is certain to that which is totally contrary to fact or unlikely. </a:t>
            </a:r>
          </a:p>
          <a:p>
            <a:r>
              <a:rPr lang="en-US" sz="3600" dirty="0" smtClean="0"/>
              <a:t>Ex. If you drink poison, you will get sick. </a:t>
            </a:r>
          </a:p>
          <a:p>
            <a:r>
              <a:rPr lang="en-US" sz="3600" dirty="0" smtClean="0"/>
              <a:t>Ex.  When I tease my dog, he usually bites me. </a:t>
            </a:r>
          </a:p>
          <a:p>
            <a:r>
              <a:rPr lang="en-US" sz="3600" dirty="0" smtClean="0"/>
              <a:t>Ex. If you were to be backstage at the concert, you may get to meet the star. </a:t>
            </a:r>
          </a:p>
          <a:p>
            <a:r>
              <a:rPr lang="en-US" sz="3600" dirty="0" smtClean="0"/>
              <a:t>Ex. If I had a lot of money, I would invest in gold. </a:t>
            </a:r>
          </a:p>
          <a:p>
            <a:pPr>
              <a:buNone/>
            </a:pPr>
            <a:endParaRPr lang="en-US" dirty="0" smtClean="0"/>
          </a:p>
          <a:p>
            <a:pPr algn="ctr">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Form &amp; Use of Verbs</a:t>
            </a:r>
            <a:endParaRPr lang="en-US" sz="5400" dirty="0"/>
          </a:p>
        </p:txBody>
      </p:sp>
      <p:sp>
        <p:nvSpPr>
          <p:cNvPr id="3" name="Content Placeholder 2"/>
          <p:cNvSpPr>
            <a:spLocks noGrp="1"/>
          </p:cNvSpPr>
          <p:nvPr>
            <p:ph idx="1"/>
          </p:nvPr>
        </p:nvSpPr>
        <p:spPr>
          <a:xfrm>
            <a:off x="990600" y="1447800"/>
            <a:ext cx="8153400" cy="5410200"/>
          </a:xfrm>
        </p:spPr>
        <p:txBody>
          <a:bodyPr>
            <a:normAutofit fontScale="62500" lnSpcReduction="20000"/>
          </a:bodyPr>
          <a:lstStyle/>
          <a:p>
            <a:pPr algn="ctr">
              <a:buNone/>
            </a:pPr>
            <a:r>
              <a:rPr lang="en-US" sz="3600" b="1" dirty="0" smtClean="0"/>
              <a:t>Subjunctive Mood</a:t>
            </a:r>
          </a:p>
          <a:p>
            <a:r>
              <a:rPr lang="en-US" sz="3600" dirty="0" smtClean="0">
                <a:latin typeface="Arial"/>
                <a:cs typeface="Arial"/>
              </a:rPr>
              <a:t>Derives from another time and was used more in classical English literature than it is today. </a:t>
            </a:r>
          </a:p>
          <a:p>
            <a:r>
              <a:rPr lang="en-US" sz="3600" dirty="0" smtClean="0">
                <a:latin typeface="Arial"/>
                <a:cs typeface="Arial"/>
              </a:rPr>
              <a:t>Generally, the Subjunctive expresses an idea that is doubtful or uncertain. </a:t>
            </a:r>
          </a:p>
          <a:p>
            <a:r>
              <a:rPr lang="en-US" sz="3600" dirty="0" smtClean="0">
                <a:latin typeface="Arial"/>
                <a:cs typeface="Arial"/>
              </a:rPr>
              <a:t>Some regard Subjunctive mood as the mode of futurity; it expresses an idea that may or may not come to pass. </a:t>
            </a:r>
          </a:p>
          <a:p>
            <a:r>
              <a:rPr lang="en-US" sz="3600" dirty="0" smtClean="0">
                <a:latin typeface="Arial"/>
                <a:cs typeface="Arial"/>
              </a:rPr>
              <a:t>There are some common expressions that are known as Formulaic Subjunctives. </a:t>
            </a:r>
          </a:p>
          <a:p>
            <a:r>
              <a:rPr lang="en-US" sz="3600" dirty="0" smtClean="0">
                <a:latin typeface="Arial"/>
                <a:cs typeface="Arial"/>
              </a:rPr>
              <a:t>Ex. God bless you. </a:t>
            </a:r>
          </a:p>
          <a:p>
            <a:r>
              <a:rPr lang="en-US" sz="3600" dirty="0" smtClean="0">
                <a:latin typeface="Arial"/>
                <a:cs typeface="Arial"/>
              </a:rPr>
              <a:t>Ex. Be that as it may. </a:t>
            </a:r>
          </a:p>
          <a:p>
            <a:r>
              <a:rPr lang="en-US" sz="3600" dirty="0" smtClean="0">
                <a:latin typeface="Arial"/>
                <a:cs typeface="Arial"/>
              </a:rPr>
              <a:t>Ex. If it please the court.</a:t>
            </a:r>
          </a:p>
          <a:p>
            <a:r>
              <a:rPr lang="en-US" sz="3600" dirty="0" smtClean="0">
                <a:latin typeface="Arial"/>
                <a:cs typeface="Arial"/>
              </a:rPr>
              <a:t>Ex. Come what may. </a:t>
            </a:r>
          </a:p>
          <a:p>
            <a:r>
              <a:rPr lang="en-US" sz="3600" dirty="0" smtClean="0">
                <a:latin typeface="Arial"/>
                <a:cs typeface="Arial"/>
              </a:rPr>
              <a:t>Ex. Perish the thought. </a:t>
            </a:r>
          </a:p>
          <a:p>
            <a:r>
              <a:rPr lang="en-US" sz="3600" dirty="0" smtClean="0">
                <a:latin typeface="Arial"/>
                <a:cs typeface="Arial"/>
              </a:rPr>
              <a:t>Ex. God save the Queen. </a:t>
            </a:r>
          </a:p>
          <a:p>
            <a:pPr>
              <a:buNone/>
            </a:pPr>
            <a:endParaRPr lang="en-US" dirty="0" smtClean="0"/>
          </a:p>
          <a:p>
            <a:pPr algn="ctr">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871538" y="854075"/>
            <a:ext cx="7891462" cy="769938"/>
          </a:xfrm>
        </p:spPr>
        <p:txBody>
          <a:bodyPr/>
          <a:lstStyle/>
          <a:p>
            <a:pPr eaLnBrk="1" hangingPunct="1"/>
            <a:r>
              <a:rPr lang="en-US" smtClean="0"/>
              <a:t>Subjunctive mood</a:t>
            </a:r>
          </a:p>
        </p:txBody>
      </p:sp>
      <p:sp>
        <p:nvSpPr>
          <p:cNvPr id="3" name="Content Placeholder 2"/>
          <p:cNvSpPr>
            <a:spLocks noGrp="1"/>
          </p:cNvSpPr>
          <p:nvPr>
            <p:ph idx="1"/>
          </p:nvPr>
        </p:nvSpPr>
        <p:spPr/>
        <p:txBody>
          <a:bodyPr/>
          <a:lstStyle/>
          <a:p>
            <a:pPr eaLnBrk="1" hangingPunct="1">
              <a:defRPr/>
            </a:pPr>
            <a:r>
              <a:rPr lang="en-US" b="1" dirty="0" smtClean="0"/>
              <a:t>Indicative</a:t>
            </a:r>
            <a:r>
              <a:rPr lang="en-US" dirty="0" smtClean="0"/>
              <a:t> expresses fact</a:t>
            </a:r>
          </a:p>
          <a:p>
            <a:pPr eaLnBrk="1" hangingPunct="1">
              <a:defRPr/>
            </a:pPr>
            <a:r>
              <a:rPr lang="en-US" b="1" dirty="0" smtClean="0"/>
              <a:t>Imperative</a:t>
            </a:r>
            <a:r>
              <a:rPr lang="en-US" dirty="0" smtClean="0"/>
              <a:t> expresses command</a:t>
            </a:r>
          </a:p>
          <a:p>
            <a:pPr eaLnBrk="1" hangingPunct="1">
              <a:defRPr/>
            </a:pPr>
            <a:r>
              <a:rPr lang="en-US" b="1" dirty="0" smtClean="0"/>
              <a:t>Subjunctive</a:t>
            </a:r>
            <a:r>
              <a:rPr lang="en-US" dirty="0" smtClean="0"/>
              <a:t> expresses conditions contrary to fact or expresses urgency/demand:</a:t>
            </a:r>
          </a:p>
          <a:p>
            <a:pPr lvl="1" eaLnBrk="1" hangingPunct="1">
              <a:defRPr/>
            </a:pPr>
            <a:r>
              <a:rPr lang="en-US" i="1" dirty="0" smtClean="0">
                <a:solidFill>
                  <a:schemeClr val="tx2">
                    <a:lumMod val="60000"/>
                    <a:lumOff val="40000"/>
                  </a:schemeClr>
                </a:solidFill>
              </a:rPr>
              <a:t>If I were you</a:t>
            </a:r>
            <a:r>
              <a:rPr lang="en-US" dirty="0" smtClean="0">
                <a:solidFill>
                  <a:schemeClr val="tx2">
                    <a:lumMod val="60000"/>
                    <a:lumOff val="40000"/>
                  </a:schemeClr>
                </a:solidFill>
              </a:rPr>
              <a:t>, I would drive home on Sunday. </a:t>
            </a:r>
          </a:p>
          <a:p>
            <a:pPr lvl="1" eaLnBrk="1" hangingPunct="1">
              <a:defRPr/>
            </a:pPr>
            <a:r>
              <a:rPr lang="en-US" i="1" dirty="0" smtClean="0">
                <a:solidFill>
                  <a:schemeClr val="tx2">
                    <a:lumMod val="60000"/>
                    <a:lumOff val="40000"/>
                  </a:schemeClr>
                </a:solidFill>
              </a:rPr>
              <a:t>I insist that he drive </a:t>
            </a:r>
            <a:r>
              <a:rPr lang="en-US" dirty="0" smtClean="0">
                <a:solidFill>
                  <a:schemeClr val="tx2">
                    <a:lumMod val="60000"/>
                    <a:lumOff val="40000"/>
                  </a:schemeClr>
                </a:solidFill>
              </a:rPr>
              <a:t>home on Sunday. </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Use of Comma</a:t>
            </a:r>
            <a:r>
              <a:rPr lang="en-US" sz="5400" dirty="0" smtClean="0"/>
              <a:t> </a:t>
            </a:r>
            <a:endParaRPr lang="en-US" sz="5400" dirty="0"/>
          </a:p>
        </p:txBody>
      </p:sp>
      <p:sp>
        <p:nvSpPr>
          <p:cNvPr id="3" name="Content Placeholder 2"/>
          <p:cNvSpPr>
            <a:spLocks noGrp="1"/>
          </p:cNvSpPr>
          <p:nvPr>
            <p:ph idx="1"/>
          </p:nvPr>
        </p:nvSpPr>
        <p:spPr>
          <a:xfrm>
            <a:off x="990600" y="1447800"/>
            <a:ext cx="8153400" cy="5410200"/>
          </a:xfrm>
        </p:spPr>
        <p:txBody>
          <a:bodyPr>
            <a:normAutofit fontScale="92500" lnSpcReduction="20000"/>
          </a:bodyPr>
          <a:lstStyle/>
          <a:p>
            <a:pPr algn="ctr">
              <a:buNone/>
            </a:pPr>
            <a:r>
              <a:rPr lang="en-US" sz="3600" dirty="0" smtClean="0">
                <a:latin typeface="Arial"/>
                <a:cs typeface="Arial"/>
              </a:rPr>
              <a:t>To indicate a pause or a break.</a:t>
            </a:r>
          </a:p>
          <a:p>
            <a:r>
              <a:rPr lang="en-US" sz="3600" dirty="0" smtClean="0">
                <a:latin typeface="Arial"/>
                <a:cs typeface="Arial"/>
              </a:rPr>
              <a:t>Between items in a series.</a:t>
            </a:r>
          </a:p>
          <a:p>
            <a:r>
              <a:rPr lang="en-US" sz="3600" dirty="0" smtClean="0">
                <a:latin typeface="Arial"/>
                <a:cs typeface="Arial"/>
              </a:rPr>
              <a:t>Ex. The experience demanded blood, sweat, and tears.</a:t>
            </a:r>
          </a:p>
          <a:p>
            <a:endParaRPr lang="en-US" sz="3600" dirty="0">
              <a:latin typeface="Arial"/>
              <a:cs typeface="Arial"/>
            </a:endParaRPr>
          </a:p>
          <a:p>
            <a:r>
              <a:rPr lang="en-US" sz="3600" dirty="0" smtClean="0">
                <a:latin typeface="Arial"/>
                <a:cs typeface="Arial"/>
              </a:rPr>
              <a:t>Between coordinating conjunctions joining Independent Clauses.</a:t>
            </a:r>
          </a:p>
          <a:p>
            <a:r>
              <a:rPr lang="en-US" sz="3600" dirty="0" smtClean="0">
                <a:latin typeface="Arial"/>
                <a:cs typeface="Arial"/>
              </a:rPr>
              <a:t>Ex. Congress passed the bill by a wide margin, and the President signed it into law. </a:t>
            </a:r>
            <a:r>
              <a:rPr lang="en-US" dirty="0" smtClean="0">
                <a:latin typeface="Arial"/>
                <a:cs typeface="Arial"/>
              </a:rPr>
              <a:t/>
            </a:r>
            <a:br>
              <a:rPr lang="en-US" dirty="0" smtClean="0">
                <a:latin typeface="Arial"/>
                <a:cs typeface="Arial"/>
              </a:rPr>
            </a:br>
            <a:endParaRPr lang="en-US" dirty="0" smtClean="0">
              <a:latin typeface="Arial"/>
              <a:cs typeface="Arial"/>
            </a:endParaRPr>
          </a:p>
          <a:p>
            <a:endParaRPr lang="en-US"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Future Tense</a:t>
            </a:r>
          </a:p>
        </p:txBody>
      </p:sp>
      <p:sp>
        <p:nvSpPr>
          <p:cNvPr id="5123" name="Content Placeholder 2"/>
          <p:cNvSpPr>
            <a:spLocks noGrp="1"/>
          </p:cNvSpPr>
          <p:nvPr>
            <p:ph sz="half" idx="1"/>
          </p:nvPr>
        </p:nvSpPr>
        <p:spPr/>
        <p:txBody>
          <a:bodyPr/>
          <a:lstStyle/>
          <a:p>
            <a:pPr eaLnBrk="1" hangingPunct="1"/>
            <a:r>
              <a:rPr lang="en-US" smtClean="0"/>
              <a:t>The </a:t>
            </a:r>
            <a:r>
              <a:rPr lang="en-US" b="1" smtClean="0"/>
              <a:t>future tense </a:t>
            </a:r>
            <a:r>
              <a:rPr lang="en-US" smtClean="0"/>
              <a:t>indicates an action which will take place in the future</a:t>
            </a:r>
          </a:p>
        </p:txBody>
      </p:sp>
      <p:sp>
        <p:nvSpPr>
          <p:cNvPr id="5124" name="Content Placeholder 3"/>
          <p:cNvSpPr>
            <a:spLocks noGrp="1"/>
          </p:cNvSpPr>
          <p:nvPr>
            <p:ph sz="half" idx="2"/>
          </p:nvPr>
        </p:nvSpPr>
        <p:spPr/>
        <p:txBody>
          <a:bodyPr/>
          <a:lstStyle/>
          <a:p>
            <a:pPr eaLnBrk="1" hangingPunct="1"/>
            <a:r>
              <a:rPr lang="en-US" smtClean="0"/>
              <a:t>Example</a:t>
            </a:r>
          </a:p>
          <a:p>
            <a:pPr eaLnBrk="1" hangingPunct="1"/>
            <a:r>
              <a:rPr lang="en-US" smtClean="0"/>
              <a:t>Ms. Jones will repair the television set tomorrow.</a:t>
            </a:r>
          </a:p>
          <a:p>
            <a:pPr eaLnBrk="1" hangingPunct="1"/>
            <a:r>
              <a:rPr lang="en-US" i="1" smtClean="0">
                <a:solidFill>
                  <a:srgbClr val="FF0000"/>
                </a:solidFill>
              </a:rPr>
              <a:t>Will repair </a:t>
            </a:r>
            <a:r>
              <a:rPr lang="en-US" smtClean="0"/>
              <a:t>indicates an action to be performed in the future</a:t>
            </a:r>
            <a:endParaRPr lang="en-US" i="1" smtClean="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Use of Comma</a:t>
            </a:r>
            <a:r>
              <a:rPr lang="en-US" sz="5400" dirty="0" smtClean="0"/>
              <a:t> </a:t>
            </a:r>
            <a:endParaRPr lang="en-US" sz="5400" dirty="0"/>
          </a:p>
        </p:txBody>
      </p:sp>
      <p:sp>
        <p:nvSpPr>
          <p:cNvPr id="3" name="Content Placeholder 2"/>
          <p:cNvSpPr>
            <a:spLocks noGrp="1"/>
          </p:cNvSpPr>
          <p:nvPr>
            <p:ph idx="1"/>
          </p:nvPr>
        </p:nvSpPr>
        <p:spPr>
          <a:xfrm>
            <a:off x="990600" y="1447800"/>
            <a:ext cx="8153400" cy="5410200"/>
          </a:xfrm>
        </p:spPr>
        <p:txBody>
          <a:bodyPr>
            <a:normAutofit fontScale="85000" lnSpcReduction="10000"/>
          </a:bodyPr>
          <a:lstStyle/>
          <a:p>
            <a:pPr algn="ctr">
              <a:buNone/>
            </a:pPr>
            <a:r>
              <a:rPr lang="en-US" sz="3600" dirty="0" smtClean="0">
                <a:latin typeface="Arial"/>
                <a:cs typeface="Arial"/>
              </a:rPr>
              <a:t>To indicate a pause or a break.</a:t>
            </a:r>
          </a:p>
          <a:p>
            <a:r>
              <a:rPr lang="en-US" sz="3600" dirty="0" smtClean="0">
                <a:latin typeface="Arial"/>
                <a:cs typeface="Arial"/>
              </a:rPr>
              <a:t>Around parenthetical elements.</a:t>
            </a:r>
          </a:p>
          <a:p>
            <a:r>
              <a:rPr lang="en-US" sz="3600" dirty="0" smtClean="0">
                <a:latin typeface="Arial"/>
                <a:cs typeface="Arial"/>
              </a:rPr>
              <a:t>Ex. The invention, the first in a series during that decade, completely changed people’s lives.</a:t>
            </a:r>
          </a:p>
          <a:p>
            <a:endParaRPr lang="en-US" sz="3600" dirty="0">
              <a:latin typeface="Arial"/>
              <a:cs typeface="Arial"/>
            </a:endParaRPr>
          </a:p>
          <a:p>
            <a:r>
              <a:rPr lang="en-US" sz="3600" dirty="0" smtClean="0">
                <a:latin typeface="Arial"/>
                <a:cs typeface="Arial"/>
              </a:rPr>
              <a:t>After introductory phrases, especially those of four words or more, preceding the main clauses of sentences.</a:t>
            </a:r>
          </a:p>
          <a:p>
            <a:r>
              <a:rPr lang="en-US" sz="3600" dirty="0" smtClean="0">
                <a:latin typeface="Arial"/>
                <a:cs typeface="Arial"/>
              </a:rPr>
              <a:t>Ex. After carefully studying all documents, scholars could not reach a conclusion.</a:t>
            </a:r>
            <a:endParaRPr lang="en-US" dirty="0" smtClean="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80118471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Use of Comma</a:t>
            </a:r>
            <a:r>
              <a:rPr lang="en-US" sz="5400" dirty="0" smtClean="0"/>
              <a:t> </a:t>
            </a:r>
            <a:endParaRPr lang="en-US" sz="5400" dirty="0"/>
          </a:p>
        </p:txBody>
      </p:sp>
      <p:sp>
        <p:nvSpPr>
          <p:cNvPr id="3" name="Content Placeholder 2"/>
          <p:cNvSpPr>
            <a:spLocks noGrp="1"/>
          </p:cNvSpPr>
          <p:nvPr>
            <p:ph idx="1"/>
          </p:nvPr>
        </p:nvSpPr>
        <p:spPr>
          <a:xfrm>
            <a:off x="990600" y="1447800"/>
            <a:ext cx="8153400" cy="5410200"/>
          </a:xfrm>
        </p:spPr>
        <p:txBody>
          <a:bodyPr>
            <a:normAutofit lnSpcReduction="10000"/>
          </a:bodyPr>
          <a:lstStyle/>
          <a:p>
            <a:pPr algn="ctr">
              <a:buNone/>
            </a:pPr>
            <a:r>
              <a:rPr lang="en-US" sz="3600" dirty="0" smtClean="0">
                <a:latin typeface="Arial"/>
                <a:cs typeface="Arial"/>
              </a:rPr>
              <a:t>To indicate a pause or a break.</a:t>
            </a:r>
          </a:p>
          <a:p>
            <a:r>
              <a:rPr lang="en-US" sz="3600" dirty="0" smtClean="0">
                <a:latin typeface="Arial"/>
                <a:cs typeface="Arial"/>
              </a:rPr>
              <a:t>In dates.</a:t>
            </a:r>
          </a:p>
          <a:p>
            <a:r>
              <a:rPr lang="en-US" sz="3600" dirty="0" smtClean="0">
                <a:latin typeface="Arial"/>
                <a:cs typeface="Arial"/>
              </a:rPr>
              <a:t>Ex. He was born June 23, 1988, in Charlotte, North Carolina.</a:t>
            </a:r>
          </a:p>
          <a:p>
            <a:endParaRPr lang="en-US" sz="3600" dirty="0">
              <a:latin typeface="Arial"/>
              <a:cs typeface="Arial"/>
            </a:endParaRPr>
          </a:p>
          <a:p>
            <a:r>
              <a:rPr lang="en-US" sz="3600" dirty="0" smtClean="0">
                <a:latin typeface="Arial"/>
                <a:cs typeface="Arial"/>
              </a:rPr>
              <a:t>In addresses.</a:t>
            </a:r>
          </a:p>
          <a:p>
            <a:r>
              <a:rPr lang="en-US" sz="3600" dirty="0" smtClean="0">
                <a:latin typeface="Arial"/>
                <a:cs typeface="Arial"/>
              </a:rPr>
              <a:t>Ex. Rosemary Brady of 160 Carroll Street, Brooklyn, New York, visited her sister in Brooklyn</a:t>
            </a:r>
            <a:r>
              <a:rPr lang="en-US" sz="3600" smtClean="0">
                <a:latin typeface="Arial"/>
                <a:cs typeface="Arial"/>
              </a:rPr>
              <a:t>, Maryland.</a:t>
            </a:r>
            <a:endParaRPr lang="en-US" dirty="0" smtClean="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86298770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Use of Ellipsis</a:t>
            </a:r>
            <a:r>
              <a:rPr lang="en-US" sz="5400" dirty="0" smtClean="0"/>
              <a:t> </a:t>
            </a:r>
            <a:endParaRPr lang="en-US" sz="5400" dirty="0"/>
          </a:p>
        </p:txBody>
      </p:sp>
      <p:sp>
        <p:nvSpPr>
          <p:cNvPr id="3" name="Content Placeholder 2"/>
          <p:cNvSpPr>
            <a:spLocks noGrp="1"/>
          </p:cNvSpPr>
          <p:nvPr>
            <p:ph idx="1"/>
          </p:nvPr>
        </p:nvSpPr>
        <p:spPr>
          <a:xfrm>
            <a:off x="990600" y="1447800"/>
            <a:ext cx="8153400" cy="5410200"/>
          </a:xfrm>
        </p:spPr>
        <p:txBody>
          <a:bodyPr>
            <a:normAutofit/>
          </a:bodyPr>
          <a:lstStyle/>
          <a:p>
            <a:pPr algn="ctr">
              <a:buNone/>
            </a:pPr>
            <a:r>
              <a:rPr lang="en-US" sz="3600" dirty="0" smtClean="0">
                <a:latin typeface="Arial"/>
                <a:cs typeface="Arial"/>
              </a:rPr>
              <a:t>To indicate a pause or a break. </a:t>
            </a:r>
            <a:endParaRPr lang="en-US" dirty="0" smtClean="0">
              <a:latin typeface="Arial"/>
              <a:cs typeface="Arial"/>
            </a:endParaRPr>
          </a:p>
          <a:p>
            <a:r>
              <a:rPr lang="en-US" dirty="0" smtClean="0">
                <a:latin typeface="Arial"/>
                <a:cs typeface="Arial"/>
              </a:rPr>
              <a:t>Ellipsis points are spaced periods that are used in a sentence to indicate that there is a word, phrase, sentence, or paragraph missing from a quoted passage.</a:t>
            </a:r>
          </a:p>
          <a:p>
            <a:r>
              <a:rPr lang="en-US" dirty="0" smtClean="0">
                <a:latin typeface="Arial"/>
                <a:cs typeface="Arial"/>
              </a:rPr>
              <a:t>Ex. In seeking causes for plagues in the Middle Ages, Barbara W. Tuchman writes, “Medical thinking . . . stressed that air is the communicator of disease, ignoring sanitation or visible carriers.”</a:t>
            </a:r>
            <a:endParaRPr lang="en-US"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Use of Dash</a:t>
            </a:r>
            <a:r>
              <a:rPr lang="en-US" sz="5400" dirty="0" smtClean="0"/>
              <a:t> </a:t>
            </a:r>
            <a:endParaRPr lang="en-US" sz="5400" dirty="0"/>
          </a:p>
        </p:txBody>
      </p:sp>
      <p:sp>
        <p:nvSpPr>
          <p:cNvPr id="3" name="Content Placeholder 2"/>
          <p:cNvSpPr>
            <a:spLocks noGrp="1"/>
          </p:cNvSpPr>
          <p:nvPr>
            <p:ph idx="1"/>
          </p:nvPr>
        </p:nvSpPr>
        <p:spPr>
          <a:xfrm>
            <a:off x="990600" y="1447800"/>
            <a:ext cx="8153400" cy="5410200"/>
          </a:xfrm>
        </p:spPr>
        <p:txBody>
          <a:bodyPr/>
          <a:lstStyle/>
          <a:p>
            <a:pPr algn="ctr">
              <a:buNone/>
            </a:pPr>
            <a:r>
              <a:rPr lang="en-US" sz="3600" dirty="0" smtClean="0">
                <a:latin typeface="Arial"/>
                <a:cs typeface="Arial"/>
              </a:rPr>
              <a:t>To indicate a pause or a break.</a:t>
            </a:r>
          </a:p>
          <a:p>
            <a:r>
              <a:rPr lang="en-US" sz="3600" dirty="0" smtClean="0">
                <a:latin typeface="Arial"/>
                <a:cs typeface="Arial"/>
              </a:rPr>
              <a:t>Around parenthetical elements that represent a break in the flow of thought.</a:t>
            </a:r>
          </a:p>
          <a:p>
            <a:r>
              <a:rPr lang="en-US" sz="3600" dirty="0" smtClean="0">
                <a:latin typeface="Arial"/>
                <a:cs typeface="Arial"/>
              </a:rPr>
              <a:t>Ex. The low unemployment figures—New York City, for example, had its lowest rate in twenty years—masked the growing social unrest.  </a:t>
            </a:r>
            <a:r>
              <a:rPr lang="en-US" dirty="0" smtClean="0">
                <a:latin typeface="Arial"/>
                <a:cs typeface="Arial"/>
              </a:rPr>
              <a:t/>
            </a:r>
            <a:br>
              <a:rPr lang="en-US" dirty="0" smtClean="0">
                <a:latin typeface="Arial"/>
                <a:cs typeface="Arial"/>
              </a:rPr>
            </a:br>
            <a:endParaRPr lang="en-US" dirty="0" smtClean="0">
              <a:latin typeface="Arial"/>
              <a:cs typeface="Arial"/>
            </a:endParaRPr>
          </a:p>
          <a:p>
            <a:endParaRPr lang="en-US"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Use of Dash</a:t>
            </a:r>
            <a:r>
              <a:rPr lang="en-US" sz="5400" dirty="0" smtClean="0"/>
              <a:t> </a:t>
            </a:r>
            <a:endParaRPr lang="en-US" sz="5400" dirty="0"/>
          </a:p>
        </p:txBody>
      </p:sp>
      <p:sp>
        <p:nvSpPr>
          <p:cNvPr id="3" name="Content Placeholder 2"/>
          <p:cNvSpPr>
            <a:spLocks noGrp="1"/>
          </p:cNvSpPr>
          <p:nvPr>
            <p:ph idx="1"/>
          </p:nvPr>
        </p:nvSpPr>
        <p:spPr>
          <a:xfrm>
            <a:off x="990600" y="1447800"/>
            <a:ext cx="8153400" cy="5410200"/>
          </a:xfrm>
        </p:spPr>
        <p:txBody>
          <a:bodyPr/>
          <a:lstStyle/>
          <a:p>
            <a:pPr algn="ctr">
              <a:buNone/>
            </a:pPr>
            <a:r>
              <a:rPr lang="en-US" sz="3600" dirty="0" smtClean="0">
                <a:latin typeface="Arial"/>
                <a:cs typeface="Arial"/>
              </a:rPr>
              <a:t>To indicate a pause or a break.</a:t>
            </a:r>
          </a:p>
          <a:p>
            <a:r>
              <a:rPr lang="en-US" sz="3600" dirty="0" smtClean="0">
                <a:latin typeface="Arial"/>
                <a:cs typeface="Arial"/>
              </a:rPr>
              <a:t>Around parenthetical elements that require a number of internal commas.</a:t>
            </a:r>
          </a:p>
          <a:p>
            <a:r>
              <a:rPr lang="en-US" sz="3600" dirty="0" smtClean="0">
                <a:latin typeface="Arial"/>
                <a:cs typeface="Arial"/>
              </a:rPr>
              <a:t>Ex. Many twentieth-century American writers—Faulkner, Capote, Styron, Welty, to name only a few—come from the South.</a:t>
            </a:r>
            <a:r>
              <a:rPr lang="en-US" dirty="0" smtClean="0">
                <a:latin typeface="Arial"/>
                <a:cs typeface="Arial"/>
              </a:rPr>
              <a:t/>
            </a:r>
            <a:br>
              <a:rPr lang="en-US" dirty="0" smtClean="0">
                <a:latin typeface="Arial"/>
                <a:cs typeface="Arial"/>
              </a:rPr>
            </a:br>
            <a:endParaRPr lang="en-US" dirty="0" smtClean="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96724845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Use of Dash</a:t>
            </a:r>
            <a:r>
              <a:rPr lang="en-US" sz="5400" dirty="0" smtClean="0"/>
              <a:t> </a:t>
            </a:r>
            <a:endParaRPr lang="en-US" sz="5400" dirty="0"/>
          </a:p>
        </p:txBody>
      </p:sp>
      <p:sp>
        <p:nvSpPr>
          <p:cNvPr id="3" name="Content Placeholder 2"/>
          <p:cNvSpPr>
            <a:spLocks noGrp="1"/>
          </p:cNvSpPr>
          <p:nvPr>
            <p:ph idx="1"/>
          </p:nvPr>
        </p:nvSpPr>
        <p:spPr>
          <a:xfrm>
            <a:off x="990600" y="1447800"/>
            <a:ext cx="8153400" cy="5410200"/>
          </a:xfrm>
        </p:spPr>
        <p:txBody>
          <a:bodyPr/>
          <a:lstStyle/>
          <a:p>
            <a:pPr algn="ctr">
              <a:buNone/>
            </a:pPr>
            <a:r>
              <a:rPr lang="en-US" sz="3600" dirty="0" smtClean="0">
                <a:latin typeface="Arial"/>
                <a:cs typeface="Arial"/>
              </a:rPr>
              <a:t>To indicate a pause or a break.</a:t>
            </a:r>
          </a:p>
          <a:p>
            <a:r>
              <a:rPr lang="en-US" sz="3600" dirty="0" smtClean="0">
                <a:latin typeface="Arial"/>
                <a:cs typeface="Arial"/>
              </a:rPr>
              <a:t>Before a summarizing Appositive.</a:t>
            </a:r>
          </a:p>
          <a:p>
            <a:r>
              <a:rPr lang="en-US" sz="3600" dirty="0" smtClean="0">
                <a:latin typeface="Arial"/>
                <a:cs typeface="Arial"/>
              </a:rPr>
              <a:t>Ex. Computer chips, integrated circuits, bits, and bytes—these new terms baffled yet intrigued.</a:t>
            </a:r>
            <a:endParaRPr lang="en-US" dirty="0" smtClean="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29806117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Correct these sentences</a:t>
            </a:r>
          </a:p>
        </p:txBody>
      </p:sp>
      <p:sp>
        <p:nvSpPr>
          <p:cNvPr id="38915" name="Content Placeholder 2"/>
          <p:cNvSpPr>
            <a:spLocks noGrp="1"/>
          </p:cNvSpPr>
          <p:nvPr>
            <p:ph idx="1"/>
          </p:nvPr>
        </p:nvSpPr>
        <p:spPr/>
        <p:txBody>
          <a:bodyPr/>
          <a:lstStyle/>
          <a:p>
            <a:r>
              <a:rPr lang="en-US" sz="2000" smtClean="0"/>
              <a:t>Mom fusses a lot about me trashing my room.</a:t>
            </a:r>
          </a:p>
          <a:p>
            <a:r>
              <a:rPr lang="en-US" sz="2000" smtClean="0"/>
              <a:t>When I was a kid, I swang every day on an old tire my dad hanged in a tree for me. </a:t>
            </a:r>
          </a:p>
          <a:p>
            <a:r>
              <a:rPr lang="en-US" sz="2000" smtClean="0"/>
              <a:t>I wish I’d waken up earlier. </a:t>
            </a:r>
          </a:p>
          <a:p>
            <a:r>
              <a:rPr lang="en-US" sz="2000" smtClean="0"/>
              <a:t>Bill breaks the dish when he tossed it to Laura who is standing at the sink. </a:t>
            </a:r>
          </a:p>
          <a:p>
            <a:r>
              <a:rPr lang="en-US" sz="2000" smtClean="0"/>
              <a:t>If I was you, I’d buy that gorgeous dress. </a:t>
            </a:r>
          </a:p>
          <a:p>
            <a:r>
              <a:rPr lang="en-US" sz="2000" smtClean="0"/>
              <a:t>I’ve laid awake all night worrying about my math test. </a:t>
            </a:r>
          </a:p>
          <a:p>
            <a:r>
              <a:rPr lang="en-US" sz="2000" smtClean="0"/>
              <a:t>I worked for three hours, and finally the assignment was completed. </a:t>
            </a:r>
          </a:p>
          <a:p>
            <a:r>
              <a:rPr lang="en-US" sz="2000" smtClean="0"/>
              <a:t>I’m sure I lay my assignment on the teacher’s desk yesterday. Where could it possibly have gone? </a:t>
            </a:r>
          </a:p>
          <a:p>
            <a:r>
              <a:rPr lang="en-US" sz="2000" smtClean="0"/>
              <a:t>If you want to really, truly, without a doubt thrill your teacher, don’t split infinitives. </a:t>
            </a:r>
          </a:p>
          <a:p>
            <a:r>
              <a:rPr lang="en-US" sz="2000" smtClean="0"/>
              <a:t>The headline read “ Local Kid Won Scholarship from Pizza Hut.”</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endParaRPr lang="en-US" dirty="0" smtClean="0"/>
          </a:p>
        </p:txBody>
      </p:sp>
      <p:sp>
        <p:nvSpPr>
          <p:cNvPr id="40963" name="Content Placeholder 2"/>
          <p:cNvSpPr>
            <a:spLocks noGrp="1"/>
          </p:cNvSpPr>
          <p:nvPr>
            <p:ph idx="1"/>
          </p:nvPr>
        </p:nvSpPr>
        <p:spPr/>
        <p:txBody>
          <a:bodyPr/>
          <a:lstStyle/>
          <a:p>
            <a:pPr marL="514350" indent="-514350">
              <a:buFont typeface="Arial" charset="0"/>
              <a:buNone/>
            </a:pPr>
            <a:r>
              <a:rPr lang="en-US" sz="2400" b="1" u="sng" smtClean="0"/>
              <a:t>Directions</a:t>
            </a:r>
            <a:r>
              <a:rPr lang="en-US" sz="2400" smtClean="0"/>
              <a:t>: Read the sentences, identify the infinitive in each sentence below.</a:t>
            </a:r>
          </a:p>
          <a:p>
            <a:pPr marL="514350" indent="-514350">
              <a:buFont typeface="Calibri" pitchFamily="34" charset="0"/>
              <a:buAutoNum type="arabicPeriod"/>
            </a:pPr>
            <a:r>
              <a:rPr lang="en-US" sz="2400" smtClean="0"/>
              <a:t>“To conquer Mount Everest is my goal!” exclaimed Erika.</a:t>
            </a:r>
          </a:p>
          <a:p>
            <a:pPr marL="514350" indent="-514350">
              <a:buFont typeface="Calibri" pitchFamily="34" charset="0"/>
              <a:buAutoNum type="arabicPeriod"/>
            </a:pPr>
            <a:r>
              <a:rPr lang="en-US" sz="2400" smtClean="0"/>
              <a:t>In the past, Burton was terrified to play the tuba on Tuesdays. </a:t>
            </a:r>
          </a:p>
          <a:p>
            <a:pPr marL="514350" indent="-514350">
              <a:buFont typeface="Calibri" pitchFamily="34" charset="0"/>
              <a:buAutoNum type="arabicPeriod"/>
            </a:pPr>
            <a:r>
              <a:rPr lang="en-US" sz="2400" smtClean="0"/>
              <a:t>“To succeed takes courage, foresight, and luck,” announced Nick to an awestruck Cameron. </a:t>
            </a:r>
          </a:p>
          <a:p>
            <a:pPr marL="514350" indent="-514350">
              <a:buFont typeface="Calibri" pitchFamily="34" charset="0"/>
              <a:buAutoNum type="arabicPeriod"/>
            </a:pPr>
            <a:r>
              <a:rPr lang="en-US" sz="2400" smtClean="0"/>
              <a:t>Stranded in the freezing snowstorm, all Kira wanted was to survive. </a:t>
            </a:r>
          </a:p>
          <a:p>
            <a:pPr marL="514350" indent="-514350">
              <a:buFont typeface="Calibri" pitchFamily="34" charset="0"/>
              <a:buAutoNum type="arabicPeriod"/>
            </a:pPr>
            <a:r>
              <a:rPr lang="en-US" sz="2400" smtClean="0"/>
              <a:t>Afraid to move, Evan froze in terror as the huge cobra slithered over his left foot.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Perfect Tense</a:t>
            </a:r>
          </a:p>
        </p:txBody>
      </p:sp>
      <p:sp>
        <p:nvSpPr>
          <p:cNvPr id="6147" name="Content Placeholder 2"/>
          <p:cNvSpPr>
            <a:spLocks noGrp="1"/>
          </p:cNvSpPr>
          <p:nvPr>
            <p:ph idx="1"/>
          </p:nvPr>
        </p:nvSpPr>
        <p:spPr/>
        <p:txBody>
          <a:bodyPr/>
          <a:lstStyle/>
          <a:p>
            <a:pPr eaLnBrk="1" hangingPunct="1"/>
            <a:r>
              <a:rPr lang="en-US" dirty="0" smtClean="0"/>
              <a:t>The </a:t>
            </a:r>
            <a:r>
              <a:rPr lang="en-US" b="1" dirty="0" smtClean="0"/>
              <a:t>perfect tense </a:t>
            </a:r>
            <a:r>
              <a:rPr lang="en-US" dirty="0" smtClean="0"/>
              <a:t>ALWAYS contains a form of the verb </a:t>
            </a:r>
            <a:r>
              <a:rPr lang="en-US" i="1" dirty="0" smtClean="0"/>
              <a:t>have ( have, has, had)</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Participles</a:t>
            </a:r>
          </a:p>
        </p:txBody>
      </p:sp>
      <p:sp>
        <p:nvSpPr>
          <p:cNvPr id="7171" name="Content Placeholder 2"/>
          <p:cNvSpPr>
            <a:spLocks noGrp="1"/>
          </p:cNvSpPr>
          <p:nvPr>
            <p:ph idx="1"/>
          </p:nvPr>
        </p:nvSpPr>
        <p:spPr/>
        <p:txBody>
          <a:bodyPr/>
          <a:lstStyle/>
          <a:p>
            <a:pPr eaLnBrk="1" hangingPunct="1"/>
            <a:r>
              <a:rPr lang="en-US" smtClean="0"/>
              <a:t>Two principle parts of the verb, either the past participle or the present participle.</a:t>
            </a:r>
          </a:p>
          <a:p>
            <a:pPr eaLnBrk="1" hangingPunct="1"/>
            <a:r>
              <a:rPr lang="en-US" b="1" smtClean="0"/>
              <a:t>Regular verb</a:t>
            </a:r>
            <a:r>
              <a:rPr lang="en-US" smtClean="0"/>
              <a:t> past participle ends in </a:t>
            </a:r>
            <a:r>
              <a:rPr lang="en-US" i="1" smtClean="0">
                <a:solidFill>
                  <a:srgbClr val="FF0000"/>
                </a:solidFill>
              </a:rPr>
              <a:t>ed</a:t>
            </a:r>
          </a:p>
          <a:p>
            <a:pPr eaLnBrk="1" hangingPunct="1"/>
            <a:r>
              <a:rPr lang="en-US" b="1" smtClean="0">
                <a:solidFill>
                  <a:srgbClr val="002060"/>
                </a:solidFill>
              </a:rPr>
              <a:t>Irregular verb </a:t>
            </a:r>
            <a:r>
              <a:rPr lang="en-US" smtClean="0">
                <a:solidFill>
                  <a:srgbClr val="002060"/>
                </a:solidFill>
              </a:rPr>
              <a:t>past participle ends in </a:t>
            </a:r>
            <a:r>
              <a:rPr lang="en-US" i="1" smtClean="0">
                <a:solidFill>
                  <a:srgbClr val="FF0000"/>
                </a:solidFill>
              </a:rPr>
              <a:t>en</a:t>
            </a:r>
            <a:r>
              <a:rPr lang="en-US" smtClean="0"/>
              <a:t> or</a:t>
            </a:r>
            <a:r>
              <a:rPr lang="en-US" i="1" smtClean="0">
                <a:solidFill>
                  <a:srgbClr val="FF0000"/>
                </a:solidFill>
              </a:rPr>
              <a:t> t</a:t>
            </a:r>
          </a:p>
          <a:p>
            <a:pPr eaLnBrk="1" hangingPunct="1"/>
            <a:r>
              <a:rPr lang="en-US" smtClean="0"/>
              <a:t>The </a:t>
            </a:r>
            <a:r>
              <a:rPr lang="en-US" b="1" smtClean="0"/>
              <a:t>present participle </a:t>
            </a:r>
            <a:r>
              <a:rPr lang="en-US" smtClean="0"/>
              <a:t>both regular and irregular end in </a:t>
            </a:r>
            <a:r>
              <a:rPr lang="en-US" i="1" smtClean="0">
                <a:solidFill>
                  <a:srgbClr val="FF0000"/>
                </a:solidFill>
              </a:rPr>
              <a:t>ing</a:t>
            </a:r>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Present Perfect</a:t>
            </a:r>
          </a:p>
        </p:txBody>
      </p:sp>
      <p:sp>
        <p:nvSpPr>
          <p:cNvPr id="8195" name="Content Placeholder 2"/>
          <p:cNvSpPr>
            <a:spLocks noGrp="1"/>
          </p:cNvSpPr>
          <p:nvPr>
            <p:ph sz="half" idx="1"/>
          </p:nvPr>
        </p:nvSpPr>
        <p:spPr/>
        <p:txBody>
          <a:bodyPr/>
          <a:lstStyle/>
          <a:p>
            <a:pPr eaLnBrk="1" hangingPunct="1"/>
            <a:r>
              <a:rPr lang="en-US" sz="2400" dirty="0" smtClean="0"/>
              <a:t>Present perfect is formed from the appropriate present tense form of the verb </a:t>
            </a:r>
            <a:r>
              <a:rPr lang="en-US" sz="2400" i="1" dirty="0" smtClean="0"/>
              <a:t>have (has or have) </a:t>
            </a:r>
            <a:r>
              <a:rPr lang="en-US" sz="2400" dirty="0" smtClean="0"/>
              <a:t>plus the past participle and indicates an action that is completed at the present time or that is continuing into the present</a:t>
            </a:r>
            <a:r>
              <a:rPr lang="en-US" sz="2400" i="1" dirty="0" smtClean="0"/>
              <a:t>.</a:t>
            </a:r>
          </a:p>
          <a:p>
            <a:pPr eaLnBrk="1" hangingPunct="1"/>
            <a:endParaRPr lang="en-US" sz="2400" i="1" dirty="0" smtClean="0"/>
          </a:p>
          <a:p>
            <a:pPr eaLnBrk="1" hangingPunct="1"/>
            <a:r>
              <a:rPr lang="en-US" sz="2400" i="1" dirty="0" smtClean="0"/>
              <a:t>Has or have + past participle=Present Perfect</a:t>
            </a:r>
          </a:p>
        </p:txBody>
      </p:sp>
      <p:sp>
        <p:nvSpPr>
          <p:cNvPr id="8196" name="Content Placeholder 3"/>
          <p:cNvSpPr>
            <a:spLocks noGrp="1"/>
          </p:cNvSpPr>
          <p:nvPr>
            <p:ph sz="half" idx="2"/>
          </p:nvPr>
        </p:nvSpPr>
        <p:spPr/>
        <p:txBody>
          <a:bodyPr/>
          <a:lstStyle/>
          <a:p>
            <a:pPr eaLnBrk="1" hangingPunct="1"/>
            <a:r>
              <a:rPr lang="en-US" smtClean="0"/>
              <a:t>Ex- Mike has completed the research for his new book</a:t>
            </a:r>
          </a:p>
          <a:p>
            <a:pPr eaLnBrk="1" hangingPunct="1"/>
            <a:r>
              <a:rPr lang="en-US" i="1" smtClean="0">
                <a:solidFill>
                  <a:srgbClr val="FF0000"/>
                </a:solidFill>
              </a:rPr>
              <a:t>Has completed </a:t>
            </a:r>
            <a:r>
              <a:rPr lang="en-US" smtClean="0">
                <a:solidFill>
                  <a:srgbClr val="FF0000"/>
                </a:solidFill>
              </a:rPr>
              <a:t>indicates an action that is completed at the present time </a:t>
            </a:r>
            <a:endParaRPr lang="en-US" i="1" smtClean="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Past Perfect</a:t>
            </a:r>
          </a:p>
        </p:txBody>
      </p:sp>
      <p:sp>
        <p:nvSpPr>
          <p:cNvPr id="9219" name="Content Placeholder 2"/>
          <p:cNvSpPr>
            <a:spLocks noGrp="1"/>
          </p:cNvSpPr>
          <p:nvPr>
            <p:ph sz="half" idx="1"/>
          </p:nvPr>
        </p:nvSpPr>
        <p:spPr/>
        <p:txBody>
          <a:bodyPr/>
          <a:lstStyle/>
          <a:p>
            <a:pPr eaLnBrk="1" hangingPunct="1"/>
            <a:r>
              <a:rPr lang="en-US" dirty="0" smtClean="0"/>
              <a:t>The past perfect tense is formed from the past tense form of the verb </a:t>
            </a:r>
            <a:r>
              <a:rPr lang="en-US" i="1" dirty="0" smtClean="0"/>
              <a:t>have (had) </a:t>
            </a:r>
            <a:r>
              <a:rPr lang="en-US" dirty="0" smtClean="0"/>
              <a:t>plus the past participle and indicates an action completed before a specific time in the past.</a:t>
            </a:r>
          </a:p>
          <a:p>
            <a:pPr eaLnBrk="1" hangingPunct="1"/>
            <a:endParaRPr lang="en-US" dirty="0" smtClean="0"/>
          </a:p>
          <a:p>
            <a:pPr eaLnBrk="1" hangingPunct="1"/>
            <a:r>
              <a:rPr lang="en-US" sz="2400" dirty="0" smtClean="0"/>
              <a:t>Had + past participle=Past Perfect</a:t>
            </a:r>
          </a:p>
        </p:txBody>
      </p:sp>
      <p:sp>
        <p:nvSpPr>
          <p:cNvPr id="9220" name="Content Placeholder 3"/>
          <p:cNvSpPr>
            <a:spLocks noGrp="1"/>
          </p:cNvSpPr>
          <p:nvPr>
            <p:ph sz="half" idx="2"/>
          </p:nvPr>
        </p:nvSpPr>
        <p:spPr/>
        <p:txBody>
          <a:bodyPr/>
          <a:lstStyle/>
          <a:p>
            <a:pPr eaLnBrk="1" hangingPunct="1"/>
            <a:r>
              <a:rPr lang="en-US" dirty="0" smtClean="0"/>
              <a:t>Ex- The girl had broken the vase before her mom could get there.</a:t>
            </a:r>
          </a:p>
          <a:p>
            <a:pPr eaLnBrk="1" hangingPunct="1"/>
            <a:r>
              <a:rPr lang="en-US" i="1" dirty="0" smtClean="0">
                <a:solidFill>
                  <a:srgbClr val="FF0000"/>
                </a:solidFill>
              </a:rPr>
              <a:t>Had broken</a:t>
            </a:r>
            <a:r>
              <a:rPr lang="en-US" dirty="0" smtClean="0">
                <a:solidFill>
                  <a:srgbClr val="FF0000"/>
                </a:solidFill>
              </a:rPr>
              <a:t> indicates an action completed before the mother’s arrival</a:t>
            </a:r>
            <a:endParaRPr lang="en-US" i="1" dirty="0" smtClean="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The Future Perfect tense</a:t>
            </a:r>
          </a:p>
        </p:txBody>
      </p:sp>
      <p:sp>
        <p:nvSpPr>
          <p:cNvPr id="10243" name="Content Placeholder 2"/>
          <p:cNvSpPr>
            <a:spLocks noGrp="1"/>
          </p:cNvSpPr>
          <p:nvPr>
            <p:ph sz="half" idx="1"/>
          </p:nvPr>
        </p:nvSpPr>
        <p:spPr>
          <a:xfrm>
            <a:off x="457200" y="1600200"/>
            <a:ext cx="4038600" cy="5029200"/>
          </a:xfrm>
        </p:spPr>
        <p:txBody>
          <a:bodyPr/>
          <a:lstStyle/>
          <a:p>
            <a:pPr eaLnBrk="1" hangingPunct="1"/>
            <a:r>
              <a:rPr lang="en-US" dirty="0" smtClean="0"/>
              <a:t>The future perfect tense is formed from the future tense of the verb </a:t>
            </a:r>
            <a:r>
              <a:rPr lang="en-US" i="1" dirty="0" smtClean="0"/>
              <a:t>have (will have or shall have)</a:t>
            </a:r>
            <a:r>
              <a:rPr lang="en-US" dirty="0" smtClean="0"/>
              <a:t> plus the past participle and indicates an action that will be completed before a specific time in the future.</a:t>
            </a:r>
          </a:p>
          <a:p>
            <a:pPr eaLnBrk="1" hangingPunct="1"/>
            <a:r>
              <a:rPr lang="en-US" sz="2400" dirty="0" smtClean="0"/>
              <a:t>Will </a:t>
            </a:r>
            <a:r>
              <a:rPr lang="en-US" sz="2400" dirty="0" err="1" smtClean="0"/>
              <a:t>have+past</a:t>
            </a:r>
            <a:r>
              <a:rPr lang="en-US" sz="2400" dirty="0" smtClean="0"/>
              <a:t> participle=Future Perfect</a:t>
            </a:r>
          </a:p>
        </p:txBody>
      </p:sp>
      <p:sp>
        <p:nvSpPr>
          <p:cNvPr id="10244" name="Content Placeholder 3"/>
          <p:cNvSpPr>
            <a:spLocks noGrp="1"/>
          </p:cNvSpPr>
          <p:nvPr>
            <p:ph sz="half" idx="2"/>
          </p:nvPr>
        </p:nvSpPr>
        <p:spPr/>
        <p:txBody>
          <a:bodyPr/>
          <a:lstStyle/>
          <a:p>
            <a:pPr eaLnBrk="1" hangingPunct="1"/>
            <a:r>
              <a:rPr lang="en-US" dirty="0" smtClean="0"/>
              <a:t>EX- The teacher will have graded the papers before class tomorrow.</a:t>
            </a:r>
          </a:p>
          <a:p>
            <a:pPr eaLnBrk="1" hangingPunct="1"/>
            <a:r>
              <a:rPr lang="en-US" i="1" dirty="0" smtClean="0">
                <a:solidFill>
                  <a:srgbClr val="FF0000"/>
                </a:solidFill>
              </a:rPr>
              <a:t>Will have graded</a:t>
            </a:r>
            <a:r>
              <a:rPr lang="en-US" dirty="0" smtClean="0">
                <a:solidFill>
                  <a:srgbClr val="FF0000"/>
                </a:solidFill>
              </a:rPr>
              <a:t> indicates an action that will be completed before class time tomorrow</a:t>
            </a:r>
            <a:endParaRPr lang="en-US" i="1" dirty="0" smtClean="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4308</TotalTime>
  <Words>3039</Words>
  <Application>Microsoft Macintosh PowerPoint</Application>
  <PresentationFormat>On-screen Show (4:3)</PresentationFormat>
  <Paragraphs>308</Paragraphs>
  <Slides>47</Slides>
  <Notes>16</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Grammar</vt:lpstr>
      <vt:lpstr>Past Tense</vt:lpstr>
      <vt:lpstr>Present Tense</vt:lpstr>
      <vt:lpstr>Future Tense</vt:lpstr>
      <vt:lpstr>Perfect Tense</vt:lpstr>
      <vt:lpstr>Participles</vt:lpstr>
      <vt:lpstr>Present Perfect</vt:lpstr>
      <vt:lpstr>Past Perfect</vt:lpstr>
      <vt:lpstr>The Future Perfect tense</vt:lpstr>
      <vt:lpstr>PowerPoint Presentation</vt:lpstr>
      <vt:lpstr>PowerPoint Presentation</vt:lpstr>
      <vt:lpstr>Practice: Indicate the tense of the red words</vt:lpstr>
      <vt:lpstr>VOICE</vt:lpstr>
      <vt:lpstr>Practice-Active or Passive</vt:lpstr>
      <vt:lpstr>Infinitive</vt:lpstr>
      <vt:lpstr>Gerunds</vt:lpstr>
      <vt:lpstr>Gerunds </vt:lpstr>
      <vt:lpstr>PowerPoint Presentation</vt:lpstr>
      <vt:lpstr>PowerPoint Presentation</vt:lpstr>
      <vt:lpstr>Gerunds after Prepositions </vt:lpstr>
      <vt:lpstr>PowerPoint Presentation</vt:lpstr>
      <vt:lpstr>PowerPoint Presentation</vt:lpstr>
      <vt:lpstr>PowerPoint Presentation</vt:lpstr>
      <vt:lpstr>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Form &amp; Use of Verbs</vt:lpstr>
      <vt:lpstr>Form &amp; Use of Verbs</vt:lpstr>
      <vt:lpstr>Form &amp; Use of Verbs</vt:lpstr>
      <vt:lpstr>Form &amp; Use of Verbs</vt:lpstr>
      <vt:lpstr>Form &amp; Use of Verbs</vt:lpstr>
      <vt:lpstr>Form &amp; Use of Verbs</vt:lpstr>
      <vt:lpstr>Subjunctive mood</vt:lpstr>
      <vt:lpstr>Use of Comma </vt:lpstr>
      <vt:lpstr>Use of Comma </vt:lpstr>
      <vt:lpstr>Use of Comma </vt:lpstr>
      <vt:lpstr>Use of Ellipsis </vt:lpstr>
      <vt:lpstr>Use of Dash </vt:lpstr>
      <vt:lpstr>Use of Dash </vt:lpstr>
      <vt:lpstr>Use of Dash </vt:lpstr>
      <vt:lpstr>Correct these sentences</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dc:title>
  <dc:creator>ANNIEO</dc:creator>
  <cp:lastModifiedBy>Durham Public Schools</cp:lastModifiedBy>
  <cp:revision>164</cp:revision>
  <dcterms:created xsi:type="dcterms:W3CDTF">2012-10-24T23:44:33Z</dcterms:created>
  <dcterms:modified xsi:type="dcterms:W3CDTF">2015-10-06T13:57:51Z</dcterms:modified>
</cp:coreProperties>
</file>